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370" r:id="rId5"/>
    <p:sldId id="386" r:id="rId6"/>
    <p:sldId id="465" r:id="rId7"/>
    <p:sldId id="466" r:id="rId8"/>
    <p:sldId id="467" r:id="rId9"/>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atsoper Berlin" id="{3B392E5C-F611-FA4F-BC30-268B9BA248EE}">
          <p14:sldIdLst>
            <p14:sldId id="257"/>
            <p14:sldId id="258"/>
            <p14:sldId id="259"/>
          </p14:sldIdLst>
        </p14:section>
        <p14:section name="Verdi-Nabucco (27.09.2022)" id="{1A239030-80BC-484C-BBAA-3BB684A9CEB3}">
          <p14:sldIdLst>
            <p14:sldId id="370"/>
            <p14:sldId id="386"/>
            <p14:sldId id="465"/>
            <p14:sldId id="466"/>
            <p14:sldId id="467"/>
          </p14:sldIdLst>
        </p14:section>
        <p14:section name="Default Section" id="{FD568D87-87ED-F449-B51B-CF6D1BB37968}">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6120" autoAdjust="0"/>
  </p:normalViewPr>
  <p:slideViewPr>
    <p:cSldViewPr snapToGrid="0" showGuides="1">
      <p:cViewPr varScale="1">
        <p:scale>
          <a:sx n="110" d="100"/>
          <a:sy n="110" d="100"/>
        </p:scale>
        <p:origin x="1416" y="176"/>
      </p:cViewPr>
      <p:guideLst>
        <p:guide orient="horz" pos="2160"/>
        <p:guide pos="3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826513-723D-49F3-89E5-D8BF86FF1B32}" type="datetimeFigureOut">
              <a:rPr lang="en-US" smtClean="0"/>
              <a:t>10/25/24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1066494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826513-723D-49F3-89E5-D8BF86FF1B32}" type="datetimeFigureOut">
              <a:rPr lang="en-US" smtClean="0"/>
              <a:t>10/25/24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2437318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826513-723D-49F3-89E5-D8BF86FF1B32}" type="datetimeFigureOut">
              <a:rPr lang="en-US" smtClean="0"/>
              <a:t>10/25/24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1738366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826513-723D-49F3-89E5-D8BF86FF1B32}" type="datetimeFigureOut">
              <a:rPr lang="en-US" smtClean="0"/>
              <a:t>10/25/24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4118626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826513-723D-49F3-89E5-D8BF86FF1B32}" type="datetimeFigureOut">
              <a:rPr lang="en-US" smtClean="0"/>
              <a:t>10/25/24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2577818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826513-723D-49F3-89E5-D8BF86FF1B32}" type="datetimeFigureOut">
              <a:rPr lang="en-US" smtClean="0"/>
              <a:t>10/25/24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2423876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826513-723D-49F3-89E5-D8BF86FF1B32}" type="datetimeFigureOut">
              <a:rPr lang="en-US" smtClean="0"/>
              <a:t>10/25/24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2071756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826513-723D-49F3-89E5-D8BF86FF1B32}" type="datetimeFigureOut">
              <a:rPr lang="en-US" smtClean="0"/>
              <a:t>10/25/24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956312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826513-723D-49F3-89E5-D8BF86FF1B32}" type="datetimeFigureOut">
              <a:rPr lang="en-US" smtClean="0"/>
              <a:t>10/25/24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1064121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826513-723D-49F3-89E5-D8BF86FF1B32}" type="datetimeFigureOut">
              <a:rPr lang="en-US" smtClean="0"/>
              <a:t>10/25/24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3170713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826513-723D-49F3-89E5-D8BF86FF1B32}" type="datetimeFigureOut">
              <a:rPr lang="en-US" smtClean="0"/>
              <a:t>10/25/24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5B48F6-E46A-4746-A42E-17368AC5928E}" type="slidenum">
              <a:rPr lang="en-US" smtClean="0"/>
              <a:t>‹#›</a:t>
            </a:fld>
            <a:endParaRPr lang="en-US"/>
          </a:p>
        </p:txBody>
      </p:sp>
    </p:spTree>
    <p:extLst>
      <p:ext uri="{BB962C8B-B14F-4D97-AF65-F5344CB8AC3E}">
        <p14:creationId xmlns:p14="http://schemas.microsoft.com/office/powerpoint/2010/main" val="748817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7826513-723D-49F3-89E5-D8BF86FF1B32}" type="datetimeFigureOut">
              <a:rPr lang="en-US" smtClean="0"/>
              <a:t>10/25/24</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25B48F6-E46A-4746-A42E-17368AC5928E}" type="slidenum">
              <a:rPr lang="en-US" smtClean="0"/>
              <a:t>‹#›</a:t>
            </a:fld>
            <a:endParaRPr lang="en-US"/>
          </a:p>
        </p:txBody>
      </p:sp>
    </p:spTree>
    <p:extLst>
      <p:ext uri="{BB962C8B-B14F-4D97-AF65-F5344CB8AC3E}">
        <p14:creationId xmlns:p14="http://schemas.microsoft.com/office/powerpoint/2010/main" val="5090965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1FB087-DEEA-149E-FAF2-14E1F79BC805}"/>
              </a:ext>
            </a:extLst>
          </p:cNvPr>
          <p:cNvSpPr txBox="1"/>
          <p:nvPr/>
        </p:nvSpPr>
        <p:spPr>
          <a:xfrm>
            <a:off x="708212" y="117693"/>
            <a:ext cx="4244787" cy="6017032"/>
          </a:xfrm>
          <a:prstGeom prst="rect">
            <a:avLst/>
          </a:prstGeom>
          <a:noFill/>
        </p:spPr>
        <p:txBody>
          <a:bodyPr wrap="square">
            <a:spAutoFit/>
          </a:bodyPr>
          <a:lstStyle/>
          <a:p>
            <a:r>
              <a:rPr lang="en-US" altLang="zh-CN" sz="900" b="1" dirty="0">
                <a:highlight>
                  <a:srgbClr val="FFFF00"/>
                </a:highlight>
                <a:latin typeface="DengXian (Body)"/>
              </a:rPr>
              <a:t>Background</a:t>
            </a:r>
          </a:p>
          <a:p>
            <a:endParaRPr lang="en-US" altLang="zh-CN" sz="800" b="1" dirty="0">
              <a:latin typeface="DengXian (Body)"/>
            </a:endParaRPr>
          </a:p>
          <a:p>
            <a:r>
              <a:rPr lang="en-US" altLang="zh-CN" sz="800" dirty="0">
                <a:latin typeface="DengXian (Body)"/>
              </a:rPr>
              <a:t>1840</a:t>
            </a:r>
            <a:r>
              <a:rPr lang="zh-CN" altLang="en-US" sz="800" dirty="0">
                <a:latin typeface="DengXian (Body)"/>
              </a:rPr>
              <a:t>年，朱塞佩</a:t>
            </a:r>
            <a:r>
              <a:rPr lang="en-US" altLang="zh-CN" sz="800" dirty="0">
                <a:latin typeface="DengXian (Body)"/>
              </a:rPr>
              <a:t>·</a:t>
            </a:r>
            <a:r>
              <a:rPr lang="zh-CN" altLang="en-US" sz="800" dirty="0">
                <a:latin typeface="DengXian (Body)"/>
              </a:rPr>
              <a:t>威尔第经历了一场深重的危机，他的两个孩子和第一任妻子在两年内相继去世，而他的第二部歌剧</a:t>
            </a:r>
            <a:r>
              <a:rPr lang="en-US" altLang="zh-CN" sz="800" dirty="0">
                <a:latin typeface="DengXian (Body)"/>
              </a:rPr>
              <a:t>《</a:t>
            </a:r>
            <a:r>
              <a:rPr lang="zh-CN" altLang="en-US" sz="800" dirty="0">
                <a:latin typeface="DengXian (Body)"/>
              </a:rPr>
              <a:t>国王的一天</a:t>
            </a:r>
            <a:r>
              <a:rPr lang="en-US" altLang="zh-CN" sz="800" dirty="0">
                <a:latin typeface="DengXian (Body)"/>
              </a:rPr>
              <a:t>》</a:t>
            </a:r>
            <a:r>
              <a:rPr lang="zh-CN" altLang="en-US" sz="800" dirty="0">
                <a:latin typeface="DengXian (Body)"/>
              </a:rPr>
              <a:t>在观众中失败，这一切让他决定放弃作曲。然而，在米兰斯卡拉歌剧院的剧院经理巴托洛梅奥</a:t>
            </a:r>
            <a:r>
              <a:rPr lang="en-US" altLang="zh-CN" sz="800" dirty="0">
                <a:latin typeface="DengXian (Body)"/>
              </a:rPr>
              <a:t>·</a:t>
            </a:r>
            <a:r>
              <a:rPr lang="zh-CN" altLang="en-US" sz="800" dirty="0">
                <a:latin typeface="DengXian (Body)"/>
              </a:rPr>
              <a:t>梅雷利的劝说下，威尔第同意为特米斯托克莱</a:t>
            </a:r>
            <a:r>
              <a:rPr lang="en-US" altLang="zh-CN" sz="800" dirty="0">
                <a:latin typeface="DengXian (Body)"/>
              </a:rPr>
              <a:t>·</a:t>
            </a:r>
            <a:r>
              <a:rPr lang="zh-CN" altLang="en-US" sz="800" dirty="0">
                <a:latin typeface="DengXian (Body)"/>
              </a:rPr>
              <a:t>索莱拉的歌剧</a:t>
            </a:r>
            <a:r>
              <a:rPr lang="en-US" altLang="zh-CN" sz="800" dirty="0">
                <a:latin typeface="DengXian (Body)"/>
              </a:rPr>
              <a:t>《</a:t>
            </a:r>
            <a:r>
              <a:rPr lang="zh-CN" altLang="en-US" sz="800" dirty="0">
                <a:latin typeface="DengXian (Body)"/>
              </a:rPr>
              <a:t>纳布科</a:t>
            </a:r>
            <a:r>
              <a:rPr lang="en-US" altLang="zh-CN" sz="800" dirty="0">
                <a:latin typeface="DengXian (Body)"/>
              </a:rPr>
              <a:t>》</a:t>
            </a:r>
            <a:r>
              <a:rPr lang="zh-CN" altLang="en-US" sz="800" dirty="0">
                <a:latin typeface="DengXian (Body)"/>
              </a:rPr>
              <a:t>谱曲。</a:t>
            </a:r>
            <a:r>
              <a:rPr lang="en-US" altLang="zh-CN" sz="800" dirty="0">
                <a:latin typeface="DengXian (Body)"/>
              </a:rPr>
              <a:t>1842</a:t>
            </a:r>
            <a:r>
              <a:rPr lang="zh-CN" altLang="en-US" sz="800" dirty="0">
                <a:latin typeface="DengXian (Body)"/>
              </a:rPr>
              <a:t>年</a:t>
            </a:r>
            <a:r>
              <a:rPr lang="en-US" altLang="zh-CN" sz="800" dirty="0">
                <a:latin typeface="DengXian (Body)"/>
              </a:rPr>
              <a:t>3</a:t>
            </a:r>
            <a:r>
              <a:rPr lang="zh-CN" altLang="en-US" sz="800" dirty="0">
                <a:latin typeface="DengXian (Body)"/>
              </a:rPr>
              <a:t>月</a:t>
            </a:r>
            <a:r>
              <a:rPr lang="en-US" altLang="zh-CN" sz="800" dirty="0">
                <a:latin typeface="DengXian (Body)"/>
              </a:rPr>
              <a:t>9</a:t>
            </a:r>
            <a:r>
              <a:rPr lang="zh-CN" altLang="en-US" sz="800" dirty="0">
                <a:latin typeface="DengXian (Body)"/>
              </a:rPr>
              <a:t>日首演的成功，标志着威尔第作为歌剧作曲家的突破。该歌剧在意大利获得了巨大的成功，并迅速在维也纳、里斯本、巴塞罗那、斯图加特和柏林等地上演。到</a:t>
            </a:r>
            <a:r>
              <a:rPr lang="en-US" altLang="zh-CN" sz="800" dirty="0">
                <a:latin typeface="DengXian (Body)"/>
              </a:rPr>
              <a:t>1844</a:t>
            </a:r>
            <a:r>
              <a:rPr lang="zh-CN" altLang="en-US" sz="800" dirty="0">
                <a:latin typeface="DengXian (Body)"/>
              </a:rPr>
              <a:t>年底，</a:t>
            </a:r>
            <a:r>
              <a:rPr lang="en-US" altLang="zh-CN" sz="800" dirty="0">
                <a:latin typeface="DengXian (Body)"/>
              </a:rPr>
              <a:t>《</a:t>
            </a:r>
            <a:r>
              <a:rPr lang="zh-CN" altLang="en-US" sz="800" dirty="0">
                <a:latin typeface="DengXian (Body)"/>
              </a:rPr>
              <a:t>纳布科</a:t>
            </a:r>
            <a:r>
              <a:rPr lang="en-US" altLang="zh-CN" sz="800" dirty="0">
                <a:latin typeface="DengXian (Body)"/>
              </a:rPr>
              <a:t>》</a:t>
            </a:r>
            <a:r>
              <a:rPr lang="zh-CN" altLang="en-US" sz="800" dirty="0">
                <a:latin typeface="DengXian (Body)"/>
              </a:rPr>
              <a:t>已在全球上演了</a:t>
            </a:r>
            <a:r>
              <a:rPr lang="en-US" altLang="zh-CN" sz="800" dirty="0">
                <a:latin typeface="DengXian (Body)"/>
              </a:rPr>
              <a:t>58</a:t>
            </a:r>
            <a:r>
              <a:rPr lang="zh-CN" altLang="en-US" sz="800" dirty="0">
                <a:latin typeface="DengXian (Body)"/>
              </a:rPr>
              <a:t>次。尽管如此，这部作品直到</a:t>
            </a:r>
            <a:r>
              <a:rPr lang="en-US" altLang="zh-CN" sz="800" dirty="0">
                <a:latin typeface="DengXian (Body)"/>
              </a:rPr>
              <a:t>1963</a:t>
            </a:r>
            <a:r>
              <a:rPr lang="zh-CN" altLang="en-US" sz="800" dirty="0">
                <a:latin typeface="DengXian (Body)"/>
              </a:rPr>
              <a:t>年才在德国的菩提树下国家歌剧院以德语版本上演，</a:t>
            </a:r>
            <a:r>
              <a:rPr lang="en-US" altLang="zh-CN" sz="800" dirty="0">
                <a:latin typeface="DengXian (Body)"/>
              </a:rPr>
              <a:t>2024</a:t>
            </a:r>
            <a:r>
              <a:rPr lang="zh-CN" altLang="en-US" sz="800" dirty="0">
                <a:latin typeface="DengXian (Body)"/>
              </a:rPr>
              <a:t>年的新制作则标志着这座历史悠久的歌剧院首次上演意大利原版。</a:t>
            </a:r>
          </a:p>
          <a:p>
            <a:endParaRPr lang="zh-CN" altLang="en-US" sz="800" dirty="0">
              <a:latin typeface="DengXian (Body)"/>
            </a:endParaRPr>
          </a:p>
          <a:p>
            <a:r>
              <a:rPr lang="zh-CN" altLang="en-US" sz="800" dirty="0">
                <a:latin typeface="DengXian (Body)"/>
              </a:rPr>
              <a:t>著名的“囚徒合唱”</a:t>
            </a:r>
            <a:r>
              <a:rPr lang="en-US" altLang="zh-CN" sz="800" dirty="0">
                <a:latin typeface="DengXian (Body)"/>
              </a:rPr>
              <a:t>《Va, </a:t>
            </a:r>
            <a:r>
              <a:rPr lang="en-US" altLang="zh-CN" sz="800" dirty="0" err="1">
                <a:latin typeface="DengXian (Body)"/>
              </a:rPr>
              <a:t>pensiero</a:t>
            </a:r>
            <a:r>
              <a:rPr lang="en-US" altLang="zh-CN" sz="800" dirty="0">
                <a:latin typeface="DengXian (Body)"/>
              </a:rPr>
              <a:t>, </a:t>
            </a:r>
            <a:r>
              <a:rPr lang="en-US" altLang="zh-CN" sz="800" dirty="0" err="1">
                <a:latin typeface="DengXian (Body)"/>
              </a:rPr>
              <a:t>sull'ali</a:t>
            </a:r>
            <a:r>
              <a:rPr lang="en-US" altLang="zh-CN" sz="800" dirty="0">
                <a:latin typeface="DengXian (Body)"/>
              </a:rPr>
              <a:t> </a:t>
            </a:r>
            <a:r>
              <a:rPr lang="en-US" altLang="zh-CN" sz="800" dirty="0" err="1">
                <a:latin typeface="DengXian (Body)"/>
              </a:rPr>
              <a:t>dorate</a:t>
            </a:r>
            <a:r>
              <a:rPr lang="en-US" altLang="zh-CN" sz="800" dirty="0">
                <a:latin typeface="DengXian (Body)"/>
              </a:rPr>
              <a:t>》</a:t>
            </a:r>
            <a:r>
              <a:rPr lang="zh-CN" altLang="en-US" sz="800" dirty="0">
                <a:latin typeface="DengXian (Body)"/>
              </a:rPr>
              <a:t>（</a:t>
            </a:r>
            <a:r>
              <a:rPr lang="en-US" altLang="zh-CN" sz="800" dirty="0">
                <a:latin typeface="DengXian (Body)"/>
              </a:rPr>
              <a:t>《</a:t>
            </a:r>
            <a:r>
              <a:rPr lang="zh-CN" altLang="en-US" sz="800" dirty="0">
                <a:latin typeface="DengXian (Body)"/>
              </a:rPr>
              <a:t>飞吧，思想，在金色的翅膀上</a:t>
            </a:r>
            <a:r>
              <a:rPr lang="en-US" altLang="zh-CN" sz="800" dirty="0">
                <a:latin typeface="DengXian (Body)"/>
              </a:rPr>
              <a:t>》</a:t>
            </a:r>
            <a:r>
              <a:rPr lang="zh-CN" altLang="en-US" sz="800" dirty="0">
                <a:latin typeface="DengXian (Body)"/>
              </a:rPr>
              <a:t>）表达了希伯来人对遥远家园的深切思念，成为威尔第最为人熟知的作品之一。</a:t>
            </a:r>
            <a:r>
              <a:rPr lang="en-US" altLang="zh-CN" sz="800" dirty="0">
                <a:latin typeface="DengXian (Body)"/>
              </a:rPr>
              <a:t>19</a:t>
            </a:r>
            <a:r>
              <a:rPr lang="zh-CN" altLang="en-US" sz="800" dirty="0">
                <a:latin typeface="DengXian (Body)"/>
              </a:rPr>
              <a:t>世纪后半叶，这首歌作为意大利的“非官方国歌”流传开来。简单而动人的旋律反映了被巴比伦囚禁的集体经验：合唱低声开场，逐渐达到强烈的高潮，最后则轻柔收尾，几近哀伤。</a:t>
            </a:r>
          </a:p>
          <a:p>
            <a:endParaRPr lang="zh-CN" altLang="en-US" sz="800" dirty="0">
              <a:latin typeface="DengXian (Body)"/>
            </a:endParaRPr>
          </a:p>
          <a:p>
            <a:r>
              <a:rPr lang="zh-CN" altLang="en-US" sz="800" dirty="0">
                <a:latin typeface="DengXian (Body)"/>
              </a:rPr>
              <a:t>在菩提树下国家歌剧院不远处的佩加蒙博物馆中展出着新巴比伦帝国的遗迹</a:t>
            </a:r>
            <a:r>
              <a:rPr lang="en-US" altLang="zh-CN" sz="800" dirty="0">
                <a:latin typeface="DengXian (Body)"/>
              </a:rPr>
              <a:t>——</a:t>
            </a:r>
            <a:r>
              <a:rPr lang="zh-CN" altLang="en-US" sz="800" dirty="0">
                <a:latin typeface="DengXian (Body)"/>
              </a:rPr>
              <a:t>由巴比伦王尼布甲尼撒二世建造的伊什塔尔门，象征着新巴比伦帝国的文化繁荣。圣经中描述了巴比伦人征服耶路撒冷并将犹太人囚禁的情节，然而索莱拉的剧本在某些细节上与圣经原文有所偏离，例如尼布甲尼撒并未亲临耶路撒冷的毁灭现场。</a:t>
            </a:r>
          </a:p>
          <a:p>
            <a:endParaRPr lang="zh-CN" altLang="en-US" sz="800" dirty="0">
              <a:latin typeface="DengXian (Body)"/>
            </a:endParaRPr>
          </a:p>
          <a:p>
            <a:r>
              <a:rPr lang="zh-CN" altLang="en-US" sz="800" dirty="0">
                <a:latin typeface="DengXian (Body)"/>
              </a:rPr>
              <a:t>意大利导演艾玛</a:t>
            </a:r>
            <a:r>
              <a:rPr lang="en-US" altLang="zh-CN" sz="800" dirty="0">
                <a:latin typeface="DengXian (Body)"/>
              </a:rPr>
              <a:t>·</a:t>
            </a:r>
            <a:r>
              <a:rPr lang="zh-CN" altLang="en-US" sz="800" dirty="0">
                <a:latin typeface="DengXian (Body)"/>
              </a:rPr>
              <a:t>丹特为本次制作设计了一种特别的舞台场景，重新演绎尼布甲尼撒的故事，其灵感源自</a:t>
            </a:r>
            <a:r>
              <a:rPr lang="en-US" altLang="zh-CN" sz="800" dirty="0">
                <a:latin typeface="DengXian (Body)"/>
              </a:rPr>
              <a:t>2019</a:t>
            </a:r>
            <a:r>
              <a:rPr lang="zh-CN" altLang="en-US" sz="800" dirty="0">
                <a:latin typeface="DengXian (Body)"/>
              </a:rPr>
              <a:t>年在纽约开放的建筑艺术品</a:t>
            </a:r>
            <a:r>
              <a:rPr lang="en-US" altLang="zh-CN" sz="800" dirty="0">
                <a:latin typeface="DengXian (Body)"/>
              </a:rPr>
              <a:t>The Vessel</a:t>
            </a:r>
            <a:r>
              <a:rPr lang="zh-CN" altLang="en-US" sz="800" dirty="0">
                <a:latin typeface="DengXian (Body)"/>
              </a:rPr>
              <a:t>，蜂巢结构的布景象征着耶路撒冷的圣殿以及巴比伦的空中花园，也象征了光之纪念碑。歌剧中两个民族的冲突在最终走向和平与和解，为意外闪现的乌托邦开辟了空间。</a:t>
            </a:r>
            <a:endParaRPr lang="en-US" altLang="zh-CN" sz="800" dirty="0">
              <a:latin typeface="DengXian (Body)"/>
            </a:endParaRPr>
          </a:p>
          <a:p>
            <a:endParaRPr lang="en-US" altLang="zh-CN" sz="800" b="1" dirty="0">
              <a:latin typeface="DengXian (Body)"/>
            </a:endParaRPr>
          </a:p>
          <a:p>
            <a:r>
              <a:rPr lang="en-US" sz="900" b="1" dirty="0">
                <a:highlight>
                  <a:srgbClr val="FFFF00"/>
                </a:highlight>
              </a:rPr>
              <a:t>Synopsis</a:t>
            </a:r>
            <a:endParaRPr lang="en-US" sz="900" b="1" dirty="0">
              <a:highlight>
                <a:srgbClr val="FFFF00"/>
              </a:highlight>
              <a:latin typeface="DengXian (Body)"/>
            </a:endParaRPr>
          </a:p>
          <a:p>
            <a:endParaRPr lang="en-US" altLang="zh-CN" sz="800" b="1" dirty="0">
              <a:latin typeface="DengXian (Body)"/>
            </a:endParaRPr>
          </a:p>
          <a:p>
            <a:r>
              <a:rPr lang="zh-CN" altLang="en-US" sz="800" dirty="0">
                <a:latin typeface="DengXian (Body)"/>
              </a:rPr>
              <a:t>在耶路撒冷，巴比伦王纳布科带领军队围攻这座城市。希伯来人聚集在所罗门的神殿中，向上帝祈求庇佑。大祭司撒迦利亚鼓励大家不要放弃希望，因为纳布科的女儿费涅娜作为人质在他们手中。费涅娜曾在巴比伦帮助解救耶路撒冷国王的侄子伊斯玛尔，并因爱慕而随他而来。伊斯玛尔现在想帮助她逃走，但这一计划被费涅娜的姐姐阿比盖尔破坏。阿比盖尔也爱着伊斯玛尔，她提出如果伊斯玛尔回应她的感情，她可以放过他和他的族人。然而，伊斯玛尔拒绝了她。纳布科随后攻入城中并命令摧毁神殿。伊斯玛尔因救下费涅娜被指责背叛了自己的族人。</a:t>
            </a:r>
          </a:p>
          <a:p>
            <a:endParaRPr lang="zh-CN" altLang="en-US" sz="800" dirty="0">
              <a:latin typeface="DengXian (Body)"/>
            </a:endParaRPr>
          </a:p>
          <a:p>
            <a:r>
              <a:rPr lang="zh-CN" altLang="en-US" sz="800" dirty="0">
                <a:latin typeface="DengXian (Body)"/>
              </a:rPr>
              <a:t>在巴比伦，阿比盖尔意外发现了一份文件，揭露她其实是奴隶的女儿，真正的继承人是费涅娜。纳布科在离开时将统治权交给了费涅娜，她决定释放希伯来俘虏，这引起巴力神祭司们的不满，他们决定与阿比盖尔结盟。通过假称纳布科已死，阿比盖尔试图篡位。</a:t>
            </a:r>
          </a:p>
          <a:p>
            <a:endParaRPr lang="zh-CN" altLang="en-US" sz="800" dirty="0">
              <a:latin typeface="DengXian (Body)"/>
            </a:endParaRPr>
          </a:p>
          <a:p>
            <a:r>
              <a:rPr lang="zh-CN" altLang="en-US" sz="800" dirty="0">
                <a:latin typeface="DengXian (Body)"/>
              </a:rPr>
              <a:t>纳布科被带回，宣布自己是唯一的神，但随即被闪电击中而陷入疯狂，阿比盖尔趁机夺取王冠。她通过诡计令纳布科签署希伯来囚徒的死刑，包括费涅娜。纳布科意识到自己的错误后威胁揭露阿比盖尔的出身，但她当众毁掉证据并将纳布科囚禁。</a:t>
            </a:r>
          </a:p>
          <a:p>
            <a:endParaRPr lang="zh-CN" altLang="en-US" sz="800" dirty="0">
              <a:latin typeface="DengXian (Body)"/>
            </a:endParaRPr>
          </a:p>
          <a:p>
            <a:r>
              <a:rPr lang="zh-CN" altLang="en-US" sz="800" dirty="0">
                <a:latin typeface="DengXian (Body)"/>
              </a:rPr>
              <a:t>囚禁中的希伯来人怀念家园，撒迦利亚鼓励他们坚守信心。纳布科在狱中得知费涅娜即将被处决，向上帝请求宽恕并在军官阿卜达罗的帮助下逃脱。他赶在执行前阻止了处决，摧毁了巴力神像，释放希伯来人并承诺为上帝建造新圣殿。阿比盖尔则服毒自尽，在死前请求费涅娜的宽恕。</a:t>
            </a:r>
          </a:p>
        </p:txBody>
      </p:sp>
      <p:sp>
        <p:nvSpPr>
          <p:cNvPr id="5" name="TextBox 4">
            <a:extLst>
              <a:ext uri="{FF2B5EF4-FFF2-40B4-BE49-F238E27FC236}">
                <a16:creationId xmlns:a16="http://schemas.microsoft.com/office/drawing/2014/main" id="{6AD3058A-0F79-7D99-BE5C-19D654D53AE7}"/>
              </a:ext>
            </a:extLst>
          </p:cNvPr>
          <p:cNvSpPr txBox="1"/>
          <p:nvPr/>
        </p:nvSpPr>
        <p:spPr>
          <a:xfrm>
            <a:off x="4952999" y="127810"/>
            <a:ext cx="4578036" cy="5755422"/>
          </a:xfrm>
          <a:prstGeom prst="rect">
            <a:avLst/>
          </a:prstGeom>
          <a:noFill/>
        </p:spPr>
        <p:txBody>
          <a:bodyPr wrap="square">
            <a:spAutoFit/>
          </a:bodyPr>
          <a:lstStyle/>
          <a:p>
            <a:r>
              <a:rPr lang="zh-CN" altLang="en-US" sz="800" dirty="0"/>
              <a:t>在</a:t>
            </a:r>
            <a:r>
              <a:rPr lang="en-US" altLang="zh-CN" sz="800" dirty="0"/>
              <a:t>《</a:t>
            </a:r>
            <a:r>
              <a:rPr lang="zh-CN" altLang="en-US" sz="800" dirty="0"/>
              <a:t>纳布科</a:t>
            </a:r>
            <a:r>
              <a:rPr lang="en-US" altLang="zh-CN" sz="800" dirty="0"/>
              <a:t>》</a:t>
            </a:r>
            <a:r>
              <a:rPr lang="zh-CN" altLang="en-US" sz="800" dirty="0"/>
              <a:t>中，威尔第首次展示了他音乐创作的独特性，这种特质在他的成熟风格和创造力中得以展现。意大利文学评论家朱塞佩</a:t>
            </a:r>
            <a:r>
              <a:rPr lang="en-US" altLang="zh-CN" sz="800" dirty="0"/>
              <a:t>·</a:t>
            </a:r>
            <a:r>
              <a:rPr lang="zh-CN" altLang="en-US" sz="800" dirty="0"/>
              <a:t>罗瓦尼在</a:t>
            </a:r>
            <a:r>
              <a:rPr lang="en-US" altLang="zh-CN" sz="800" dirty="0"/>
              <a:t>1858</a:t>
            </a:r>
            <a:r>
              <a:rPr lang="zh-CN" altLang="en-US" sz="800" dirty="0"/>
              <a:t>年评价</a:t>
            </a:r>
            <a:r>
              <a:rPr lang="en-US" altLang="zh-CN" sz="800" dirty="0"/>
              <a:t>《</a:t>
            </a:r>
            <a:r>
              <a:rPr lang="zh-CN" altLang="en-US" sz="800" dirty="0"/>
              <a:t>纳布科</a:t>
            </a:r>
            <a:r>
              <a:rPr lang="en-US" altLang="zh-CN" sz="800" dirty="0"/>
              <a:t>》</a:t>
            </a:r>
            <a:r>
              <a:rPr lang="zh-CN" altLang="en-US" sz="800" dirty="0"/>
              <a:t>时指出，虽然威尔第具备个性化的风格，但他的音乐并不具备真正的原创性。罗瓦尼强调，威尔第的创作风格是以组合的方式借鉴了许多前辈的作品元素，其中主要是罗西尼的</a:t>
            </a:r>
            <a:r>
              <a:rPr lang="en-US" altLang="zh-CN" sz="800" dirty="0"/>
              <a:t>《</a:t>
            </a:r>
            <a:r>
              <a:rPr lang="zh-CN" altLang="en-US" sz="800" dirty="0"/>
              <a:t>摩西在埃及</a:t>
            </a:r>
            <a:r>
              <a:rPr lang="en-US" altLang="zh-CN" sz="800" dirty="0"/>
              <a:t>》</a:t>
            </a:r>
            <a:r>
              <a:rPr lang="zh-CN" altLang="en-US" sz="800" dirty="0"/>
              <a:t>，并辅以普鲁士作曲家梅耶贝尔的某些风格，使他的作品既有意大利特色，又融入了“普鲁士化”元素。罗瓦尼认为，威尔第的个性化风格通过坚定不移的表达，贯穿全剧，使观众深受感染。</a:t>
            </a:r>
            <a:endParaRPr lang="en-US" altLang="zh-CN" sz="800" dirty="0"/>
          </a:p>
          <a:p>
            <a:endParaRPr lang="zh-CN" altLang="en-US" sz="800" dirty="0"/>
          </a:p>
          <a:p>
            <a:r>
              <a:rPr lang="zh-CN" altLang="en-US" sz="800" dirty="0"/>
              <a:t>罗瓦尼进一步指出，威尔第的音乐风格在</a:t>
            </a:r>
            <a:r>
              <a:rPr lang="en-US" altLang="zh-CN" sz="800" dirty="0"/>
              <a:t>《</a:t>
            </a:r>
            <a:r>
              <a:rPr lang="zh-CN" altLang="en-US" sz="800" dirty="0"/>
              <a:t>纳布科</a:t>
            </a:r>
            <a:r>
              <a:rPr lang="en-US" altLang="zh-CN" sz="800" dirty="0"/>
              <a:t>》</a:t>
            </a:r>
            <a:r>
              <a:rPr lang="zh-CN" altLang="en-US" sz="800" dirty="0"/>
              <a:t>中以“强烈的、恢弘的风格和男性化的概念”展现，虽然这一“男性化”特质在</a:t>
            </a:r>
            <a:r>
              <a:rPr lang="en-US" altLang="zh-CN" sz="800" dirty="0"/>
              <a:t>19</a:t>
            </a:r>
            <a:r>
              <a:rPr lang="zh-CN" altLang="en-US" sz="800" dirty="0"/>
              <a:t>世纪并不是音乐美学中的传统，但威尔第凭借其音乐风格获得了区别于墨卡丹特和多尼采蒂的鲜明特征。索莱拉的剧本为威尔第提供了与众不同的创作空间，他借此机会以超越逻辑性和连贯性的方式赋予了音乐戏剧加速的节奏。这一特点，使得威尔第能够超越传统戏剧逻辑，将观众沉浸在一种视觉和听觉的双重冲击中。</a:t>
            </a:r>
            <a:endParaRPr lang="en-US" altLang="zh-CN" sz="800" dirty="0"/>
          </a:p>
          <a:p>
            <a:endParaRPr lang="zh-CN" altLang="en-US" sz="800" dirty="0"/>
          </a:p>
          <a:p>
            <a:r>
              <a:rPr lang="zh-CN" altLang="en-US" sz="800" b="1" dirty="0"/>
              <a:t>剧本创作与索莱拉的剧本结构</a:t>
            </a:r>
            <a:endParaRPr lang="zh-CN" altLang="en-US" sz="800" dirty="0"/>
          </a:p>
          <a:p>
            <a:r>
              <a:rPr lang="zh-CN" altLang="en-US" sz="800" dirty="0"/>
              <a:t>索莱拉原本为另一位作曲家奥托</a:t>
            </a:r>
            <a:r>
              <a:rPr lang="en-US" altLang="zh-CN" sz="800" dirty="0"/>
              <a:t>·</a:t>
            </a:r>
            <a:r>
              <a:rPr lang="zh-CN" altLang="en-US" sz="800" dirty="0"/>
              <a:t>尼科莱创作了</a:t>
            </a:r>
            <a:r>
              <a:rPr lang="en-US" altLang="zh-CN" sz="800" dirty="0"/>
              <a:t>《</a:t>
            </a:r>
            <a:r>
              <a:rPr lang="zh-CN" altLang="en-US" sz="800" dirty="0"/>
              <a:t>纳布科</a:t>
            </a:r>
            <a:r>
              <a:rPr lang="en-US" altLang="zh-CN" sz="800" dirty="0"/>
              <a:t>》</a:t>
            </a:r>
            <a:r>
              <a:rPr lang="zh-CN" altLang="en-US" sz="800" dirty="0"/>
              <a:t>的剧本，但尼科莱认为该剧本结构“不适合谱曲”，因此拒绝了该项目。随后，索莱拉向其他作曲家推荐了该剧本，均未成功。最后，他征求威尔第的意见，威尔第反而被剧本的独特结构所吸引，决意尝试。索莱拉在剧本中省略了许多戏剧逻辑转折，专注于为情节增添张力，给予剧情非凡的加速度，这促使威尔第不得不在表达上采用简洁、迅速的手法。这种“不平衡的”风格，使得</a:t>
            </a:r>
            <a:r>
              <a:rPr lang="en-US" altLang="zh-CN" sz="800" dirty="0"/>
              <a:t>《</a:t>
            </a:r>
            <a:r>
              <a:rPr lang="zh-CN" altLang="en-US" sz="800" dirty="0"/>
              <a:t>纳布科</a:t>
            </a:r>
            <a:r>
              <a:rPr lang="en-US" altLang="zh-CN" sz="800" dirty="0"/>
              <a:t>》</a:t>
            </a:r>
            <a:r>
              <a:rPr lang="zh-CN" altLang="en-US" sz="800" dirty="0"/>
              <a:t>获得了巨大的成功。</a:t>
            </a:r>
            <a:endParaRPr lang="en-US" altLang="zh-CN" sz="800" dirty="0"/>
          </a:p>
          <a:p>
            <a:endParaRPr lang="zh-CN" altLang="en-US" sz="800" dirty="0"/>
          </a:p>
          <a:p>
            <a:r>
              <a:rPr lang="zh-CN" altLang="en-US" sz="800" b="1" dirty="0"/>
              <a:t>威尔第对传统结构的挑战</a:t>
            </a:r>
            <a:endParaRPr lang="zh-CN" altLang="en-US" sz="800" dirty="0"/>
          </a:p>
          <a:p>
            <a:r>
              <a:rPr lang="zh-CN" altLang="en-US" sz="800" dirty="0"/>
              <a:t>在</a:t>
            </a:r>
            <a:r>
              <a:rPr lang="en-US" altLang="zh-CN" sz="800" dirty="0"/>
              <a:t>《</a:t>
            </a:r>
            <a:r>
              <a:rPr lang="zh-CN" altLang="en-US" sz="800" dirty="0"/>
              <a:t>纳布科</a:t>
            </a:r>
            <a:r>
              <a:rPr lang="en-US" altLang="zh-CN" sz="800" dirty="0"/>
              <a:t>》</a:t>
            </a:r>
            <a:r>
              <a:rPr lang="zh-CN" altLang="en-US" sz="800" dirty="0"/>
              <a:t>的第二幕中，索莱拉和威尔第并未遵循传统的歌剧结构。在传统上，剧中人物在合唱后通常进入情节缓冲，然而在</a:t>
            </a:r>
            <a:r>
              <a:rPr lang="en-US" altLang="zh-CN" sz="800" dirty="0"/>
              <a:t>《</a:t>
            </a:r>
            <a:r>
              <a:rPr lang="zh-CN" altLang="en-US" sz="800" dirty="0"/>
              <a:t>纳布科</a:t>
            </a:r>
            <a:r>
              <a:rPr lang="en-US" altLang="zh-CN" sz="800" dirty="0"/>
              <a:t>》</a:t>
            </a:r>
            <a:r>
              <a:rPr lang="zh-CN" altLang="en-US" sz="800" dirty="0"/>
              <a:t>第二幕的结尾部分，威尔第和索莱拉打破了这种传统。在这一场景中，以色列民众诅咒了伊斯玛尔，安娜随后宣布费涅娜改信犹太教，大祭司扎卡利亚号召以色列人唱起赞歌，此时观众会期待剧情会在此稍作缓和。然而，索莱拉和威尔第选择继续推进剧情，安排费涅娜突然出现，面对阿比盖尔的质询和王冠的争夺。随后，纳布科突然出场并自戴王冠，整个情节的紧张节奏在短短几个小节中达到顶峰。这种突如其来的视觉冲击，凸显了索莱拉和威尔第优先强调的“突现美学”。</a:t>
            </a:r>
          </a:p>
          <a:p>
            <a:r>
              <a:rPr lang="zh-CN" altLang="en-US" sz="800" dirty="0"/>
              <a:t>接下来的</a:t>
            </a:r>
            <a:r>
              <a:rPr lang="en-US" altLang="zh-CN" sz="800" dirty="0"/>
              <a:t>《</a:t>
            </a:r>
            <a:r>
              <a:rPr lang="en-US" altLang="zh-CN" sz="800" dirty="0" err="1"/>
              <a:t>S’appressan</a:t>
            </a:r>
            <a:r>
              <a:rPr lang="en-US" altLang="zh-CN" sz="800" dirty="0"/>
              <a:t> </a:t>
            </a:r>
            <a:r>
              <a:rPr lang="en-US" altLang="zh-CN" sz="800" dirty="0" err="1"/>
              <a:t>gl’istanti</a:t>
            </a:r>
            <a:r>
              <a:rPr lang="en-US" altLang="zh-CN" sz="800" dirty="0"/>
              <a:t>》</a:t>
            </a:r>
            <a:r>
              <a:rPr lang="zh-CN" altLang="en-US" sz="800" dirty="0"/>
              <a:t>段落，采用了“</a:t>
            </a:r>
            <a:r>
              <a:rPr lang="en-US" altLang="zh-CN" sz="800" dirty="0"/>
              <a:t>Largo”</a:t>
            </a:r>
            <a:r>
              <a:rPr lang="zh-CN" altLang="en-US" sz="800" dirty="0"/>
              <a:t>式的合唱风格，表现出情感的宁静和内在反思。这一段合唱在节奏上与多尼采蒂的</a:t>
            </a:r>
            <a:r>
              <a:rPr lang="en-US" altLang="zh-CN" sz="800" dirty="0"/>
              <a:t>《Chi mi </a:t>
            </a:r>
            <a:r>
              <a:rPr lang="en-US" altLang="zh-CN" sz="800" dirty="0" err="1"/>
              <a:t>frena</a:t>
            </a:r>
            <a:r>
              <a:rPr lang="en-US" altLang="zh-CN" sz="800" dirty="0"/>
              <a:t> in </a:t>
            </a:r>
            <a:r>
              <a:rPr lang="en-US" altLang="zh-CN" sz="800" dirty="0" err="1"/>
              <a:t>tal</a:t>
            </a:r>
            <a:r>
              <a:rPr lang="en-US" altLang="zh-CN" sz="800" dirty="0"/>
              <a:t> </a:t>
            </a:r>
            <a:r>
              <a:rPr lang="en-US" altLang="zh-CN" sz="800" dirty="0" err="1"/>
              <a:t>momento</a:t>
            </a:r>
            <a:r>
              <a:rPr lang="en-US" altLang="zh-CN" sz="800" dirty="0"/>
              <a:t>》</a:t>
            </a:r>
            <a:r>
              <a:rPr lang="zh-CN" altLang="en-US" sz="800" dirty="0"/>
              <a:t>类似，这表明威尔第虽然在打破传统，但仍受到传统歌剧结构的影响。威尔第选择将这个宁静的合唱与紧张情节的对比并置，通过迅速转变情绪，让观众产生极大心理冲击。</a:t>
            </a:r>
            <a:endParaRPr lang="en-US" altLang="zh-CN" sz="800" dirty="0"/>
          </a:p>
          <a:p>
            <a:endParaRPr lang="zh-CN" altLang="en-US" sz="800" dirty="0"/>
          </a:p>
          <a:p>
            <a:r>
              <a:rPr lang="zh-CN" altLang="en-US" sz="800" b="1" dirty="0"/>
              <a:t>纳布科的自我神化与戏剧性高潮</a:t>
            </a:r>
            <a:endParaRPr lang="zh-CN" altLang="en-US" sz="800" dirty="0"/>
          </a:p>
          <a:p>
            <a:r>
              <a:rPr lang="zh-CN" altLang="en-US" sz="800" dirty="0"/>
              <a:t>在纳布科称自己为神并命令处决扎卡利亚的情节中，雷电声伴随着他的癫狂，使得情节进入短暂的沉默。这一场景中，不再追问逻辑，而是以舞台效果的震撼性为主。闪电击中纳布科，这种突如其来的视觉和音响效果给观众带来了巨大的冲击。阿比盖尔趁机夺得王冠并称霸，这一切在短短</a:t>
            </a:r>
            <a:r>
              <a:rPr lang="en-US" altLang="zh-CN" sz="800" dirty="0"/>
              <a:t>14</a:t>
            </a:r>
            <a:r>
              <a:rPr lang="zh-CN" altLang="en-US" sz="800" dirty="0"/>
              <a:t>小节内完成，使得全剧节奏达到顶峰。</a:t>
            </a:r>
            <a:endParaRPr lang="en-US" altLang="zh-CN" sz="800" dirty="0"/>
          </a:p>
          <a:p>
            <a:endParaRPr lang="zh-CN" altLang="en-US" sz="800" dirty="0"/>
          </a:p>
          <a:p>
            <a:r>
              <a:rPr lang="zh-CN" altLang="en-US" sz="800" b="1" dirty="0"/>
              <a:t>阿比盖尔的自杀场景与非传统的结尾</a:t>
            </a:r>
            <a:endParaRPr lang="zh-CN" altLang="en-US" sz="800" dirty="0"/>
          </a:p>
          <a:p>
            <a:r>
              <a:rPr lang="zh-CN" altLang="en-US" sz="800" dirty="0"/>
              <a:t>阿比盖尔的自杀场景并未采用完整的独唱结尾，这在意大利传统歌剧中是极为罕见的。类似的创新在多尼采蒂的</a:t>
            </a:r>
            <a:r>
              <a:rPr lang="en-US" altLang="zh-CN" sz="800" dirty="0"/>
              <a:t>《</a:t>
            </a:r>
            <a:r>
              <a:rPr lang="zh-CN" altLang="en-US" sz="800" dirty="0"/>
              <a:t>卢克雷齐亚</a:t>
            </a:r>
            <a:r>
              <a:rPr lang="en-US" altLang="zh-CN" sz="800" dirty="0"/>
              <a:t>·</a:t>
            </a:r>
            <a:r>
              <a:rPr lang="zh-CN" altLang="en-US" sz="800" dirty="0"/>
              <a:t>波吉亚</a:t>
            </a:r>
            <a:r>
              <a:rPr lang="en-US" altLang="zh-CN" sz="800" dirty="0"/>
              <a:t>》</a:t>
            </a:r>
            <a:r>
              <a:rPr lang="zh-CN" altLang="en-US" sz="800" dirty="0"/>
              <a:t>中曾有尝试，但由于演员要求，最终还是增加了咏叹调。威尔第在</a:t>
            </a:r>
            <a:r>
              <a:rPr lang="en-US" altLang="zh-CN" sz="800" dirty="0"/>
              <a:t>《</a:t>
            </a:r>
            <a:r>
              <a:rPr lang="zh-CN" altLang="en-US" sz="800" dirty="0"/>
              <a:t>纳布科</a:t>
            </a:r>
            <a:r>
              <a:rPr lang="en-US" altLang="zh-CN" sz="800" dirty="0"/>
              <a:t>》</a:t>
            </a:r>
            <a:r>
              <a:rPr lang="zh-CN" altLang="en-US" sz="800" dirty="0"/>
              <a:t>中延续了这种结构上的不完整性，阿比盖尔的死亡场景在第三次演出后被删去，并用合唱</a:t>
            </a:r>
            <a:r>
              <a:rPr lang="en-US" altLang="zh-CN" sz="800" dirty="0"/>
              <a:t>《</a:t>
            </a:r>
            <a:r>
              <a:rPr lang="en-US" altLang="zh-CN" sz="800" dirty="0" err="1"/>
              <a:t>Immenso</a:t>
            </a:r>
            <a:r>
              <a:rPr lang="en-US" altLang="zh-CN" sz="800" dirty="0"/>
              <a:t> </a:t>
            </a:r>
            <a:r>
              <a:rPr lang="en-US" altLang="zh-CN" sz="800" dirty="0" err="1"/>
              <a:t>Jehova</a:t>
            </a:r>
            <a:r>
              <a:rPr lang="en-US" altLang="zh-CN" sz="800" dirty="0"/>
              <a:t>》</a:t>
            </a:r>
            <a:r>
              <a:rPr lang="zh-CN" altLang="en-US" sz="800" dirty="0"/>
              <a:t>替代。这一简化版逐渐成为后续演出的标准。</a:t>
            </a:r>
          </a:p>
          <a:p>
            <a:r>
              <a:rPr lang="zh-CN" altLang="en-US" sz="800" dirty="0"/>
              <a:t>威尔第在</a:t>
            </a:r>
            <a:r>
              <a:rPr lang="en-US" altLang="zh-CN" sz="800" dirty="0"/>
              <a:t>《</a:t>
            </a:r>
            <a:r>
              <a:rPr lang="zh-CN" altLang="en-US" sz="800" dirty="0"/>
              <a:t>纳布科</a:t>
            </a:r>
            <a:r>
              <a:rPr lang="en-US" altLang="zh-CN" sz="800" dirty="0"/>
              <a:t>》</a:t>
            </a:r>
            <a:r>
              <a:rPr lang="zh-CN" altLang="en-US" sz="800" dirty="0"/>
              <a:t>中通过索莱拉的剧本大胆尝试戏剧的多种创新，他在保持传统的同时融入了崭新的结构变化。</a:t>
            </a:r>
          </a:p>
        </p:txBody>
      </p:sp>
    </p:spTree>
    <p:extLst>
      <p:ext uri="{BB962C8B-B14F-4D97-AF65-F5344CB8AC3E}">
        <p14:creationId xmlns:p14="http://schemas.microsoft.com/office/powerpoint/2010/main" val="1693968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1FB087-DEEA-149E-FAF2-14E1F79BC805}"/>
              </a:ext>
            </a:extLst>
          </p:cNvPr>
          <p:cNvSpPr txBox="1"/>
          <p:nvPr/>
        </p:nvSpPr>
        <p:spPr>
          <a:xfrm>
            <a:off x="555812" y="117693"/>
            <a:ext cx="4397188" cy="5139869"/>
          </a:xfrm>
          <a:prstGeom prst="rect">
            <a:avLst/>
          </a:prstGeom>
          <a:noFill/>
        </p:spPr>
        <p:txBody>
          <a:bodyPr wrap="square">
            <a:spAutoFit/>
          </a:bodyPr>
          <a:lstStyle/>
          <a:p>
            <a:pPr marL="0" marR="0"/>
            <a:r>
              <a:rPr lang="zh-CN" altLang="en-US" sz="800" dirty="0">
                <a:effectLst/>
                <a:latin typeface="DengXian (Body)"/>
                <a:ea typeface="DengXian Light" panose="02010600030101010101" pitchFamily="2" charset="-122"/>
              </a:rPr>
              <a:t>在</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纳布科</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中，索莱拉和威尔第挑战了传统的意大利歌剧结构，打破了通常的戏剧和音乐流程。在第二幕的高潮部分，按照传统惯例，合唱一般会作为一种情节缓冲，用以引出终曲。然而，索莱拉和威尔第选择迅速推进情节，在费涅娜被以色列人诅咒后，安排了她和阿比盖尔的意外对峙场景，使戏剧性张力达到顶点。安娜宣布费涅娜已改信犹太教，随即大祭司扎卡利亚带领以色列人民唱起赞歌，这原本是剧情的一个缓冲点。但索莱拉和威尔第拒绝让情节在此放缓，而是继续紧张的发展</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费涅娜突然出现于叛乱人群中，与叛乱首领阿比盖尔对峙。阿比盖尔要求费涅娜交出王冠，然而在剧情的快速转换中，纳布科意外现身并自戴王冠。这一场景虽然缺乏逻辑连贯性，但其突如其来的戏剧冲突制造了震撼的视觉效果。这种场景布置被称为“突现美学”，在索莱拉和威尔第的编排中优先于传统的剧情流畅性。</a:t>
            </a:r>
          </a:p>
          <a:p>
            <a:pPr marL="0" marR="0"/>
            <a:endParaRPr lang="zh-CN" altLang="en-US" sz="800" dirty="0">
              <a:effectLst/>
              <a:latin typeface="DengXian (Body)"/>
              <a:ea typeface="DengXian Light" panose="02010600030101010101" pitchFamily="2" charset="-122"/>
            </a:endParaRPr>
          </a:p>
          <a:p>
            <a:pPr marL="0" marR="0"/>
            <a:r>
              <a:rPr lang="zh-CN" altLang="en-US" sz="800" dirty="0">
                <a:effectLst/>
                <a:latin typeface="DengXian (Body)"/>
                <a:ea typeface="DengXian Light" panose="02010600030101010101" pitchFamily="2" charset="-122"/>
              </a:rPr>
              <a:t>在随后的</a:t>
            </a:r>
            <a:r>
              <a:rPr lang="en-US" altLang="zh-CN" sz="800" dirty="0">
                <a:effectLst/>
                <a:latin typeface="DengXian (Body)"/>
                <a:ea typeface="DengXian Light" panose="02010600030101010101" pitchFamily="2" charset="-122"/>
              </a:rPr>
              <a:t>《</a:t>
            </a:r>
            <a:r>
              <a:rPr lang="en-US" altLang="zh-CN" sz="800" dirty="0" err="1">
                <a:effectLst/>
                <a:latin typeface="DengXian (Body)"/>
                <a:ea typeface="DengXian Light" panose="02010600030101010101" pitchFamily="2" charset="-122"/>
              </a:rPr>
              <a:t>S’appressan</a:t>
            </a:r>
            <a:r>
              <a:rPr lang="en-US" altLang="zh-CN" sz="800" dirty="0">
                <a:effectLst/>
                <a:latin typeface="DengXian (Body)"/>
                <a:ea typeface="DengXian Light" panose="02010600030101010101" pitchFamily="2" charset="-122"/>
              </a:rPr>
              <a:t> </a:t>
            </a:r>
            <a:r>
              <a:rPr lang="en-US" altLang="zh-CN" sz="800" dirty="0" err="1">
                <a:effectLst/>
                <a:latin typeface="DengXian (Body)"/>
                <a:ea typeface="DengXian Light" panose="02010600030101010101" pitchFamily="2" charset="-122"/>
              </a:rPr>
              <a:t>gl’istanti</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段落中，威尔第使用了“</a:t>
            </a:r>
            <a:r>
              <a:rPr lang="en-US" altLang="zh-CN" sz="800" dirty="0">
                <a:effectLst/>
                <a:latin typeface="DengXian (Body)"/>
                <a:ea typeface="DengXian Light" panose="02010600030101010101" pitchFamily="2" charset="-122"/>
              </a:rPr>
              <a:t>Largo”</a:t>
            </a:r>
            <a:r>
              <a:rPr lang="zh-CN" altLang="en-US" sz="800" dirty="0">
                <a:effectLst/>
                <a:latin typeface="DengXian (Body)"/>
                <a:ea typeface="DengXian Light" panose="02010600030101010101" pitchFamily="2" charset="-122"/>
              </a:rPr>
              <a:t>式的合唱，这是一种情绪宁静、声音层次分明的合唱部分，传统上用于剧情暂停，角色们在此沉浸在内心深处的情感。此段的节拍数量恰好与多尼采蒂的</a:t>
            </a:r>
            <a:r>
              <a:rPr lang="en-US" altLang="zh-CN" sz="800" dirty="0">
                <a:effectLst/>
                <a:latin typeface="DengXian (Body)"/>
                <a:ea typeface="DengXian Light" panose="02010600030101010101" pitchFamily="2" charset="-122"/>
              </a:rPr>
              <a:t>《Chi mi </a:t>
            </a:r>
            <a:r>
              <a:rPr lang="en-US" altLang="zh-CN" sz="800" dirty="0" err="1">
                <a:effectLst/>
                <a:latin typeface="DengXian (Body)"/>
                <a:ea typeface="DengXian Light" panose="02010600030101010101" pitchFamily="2" charset="-122"/>
              </a:rPr>
              <a:t>frena</a:t>
            </a:r>
            <a:r>
              <a:rPr lang="en-US" altLang="zh-CN" sz="800" dirty="0">
                <a:effectLst/>
                <a:latin typeface="DengXian (Body)"/>
                <a:ea typeface="DengXian Light" panose="02010600030101010101" pitchFamily="2" charset="-122"/>
              </a:rPr>
              <a:t> in </a:t>
            </a:r>
            <a:r>
              <a:rPr lang="en-US" altLang="zh-CN" sz="800" dirty="0" err="1">
                <a:effectLst/>
                <a:latin typeface="DengXian (Body)"/>
                <a:ea typeface="DengXian Light" panose="02010600030101010101" pitchFamily="2" charset="-122"/>
              </a:rPr>
              <a:t>tal</a:t>
            </a:r>
            <a:r>
              <a:rPr lang="en-US" altLang="zh-CN" sz="800" dirty="0">
                <a:effectLst/>
                <a:latin typeface="DengXian (Body)"/>
                <a:ea typeface="DengXian Light" panose="02010600030101010101" pitchFamily="2" charset="-122"/>
              </a:rPr>
              <a:t> </a:t>
            </a:r>
            <a:r>
              <a:rPr lang="en-US" altLang="zh-CN" sz="800" dirty="0" err="1">
                <a:effectLst/>
                <a:latin typeface="DengXian (Body)"/>
                <a:ea typeface="DengXian Light" panose="02010600030101010101" pitchFamily="2" charset="-122"/>
              </a:rPr>
              <a:t>momento</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一致，虽然两者风格不同，但这显示了威尔第并未完全偏离意大利歌剧的传统结构。然而，</a:t>
            </a:r>
            <a:r>
              <a:rPr lang="en-US" altLang="zh-CN" sz="800" dirty="0">
                <a:effectLst/>
                <a:latin typeface="DengXian (Body)"/>
                <a:ea typeface="DengXian Light" panose="02010600030101010101" pitchFamily="2" charset="-122"/>
              </a:rPr>
              <a:t>《</a:t>
            </a:r>
            <a:r>
              <a:rPr lang="en-US" altLang="zh-CN" sz="800" dirty="0" err="1">
                <a:effectLst/>
                <a:latin typeface="DengXian (Body)"/>
                <a:ea typeface="DengXian Light" panose="02010600030101010101" pitchFamily="2" charset="-122"/>
              </a:rPr>
              <a:t>S’appressan</a:t>
            </a:r>
            <a:r>
              <a:rPr lang="en-US" altLang="zh-CN" sz="800" dirty="0">
                <a:effectLst/>
                <a:latin typeface="DengXian (Body)"/>
                <a:ea typeface="DengXian Light" panose="02010600030101010101" pitchFamily="2" charset="-122"/>
              </a:rPr>
              <a:t> </a:t>
            </a:r>
            <a:r>
              <a:rPr lang="en-US" altLang="zh-CN" sz="800" dirty="0" err="1">
                <a:effectLst/>
                <a:latin typeface="DengXian (Body)"/>
                <a:ea typeface="DengXian Light" panose="02010600030101010101" pitchFamily="2" charset="-122"/>
              </a:rPr>
              <a:t>gl’istanti</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紧接在情绪高涨的对峙场景之后，这种急剧的情感转变在当时并不常见，表明了索莱拉和威尔第如何在保留传统的同时，以创新方式塑造戏剧张力。</a:t>
            </a:r>
          </a:p>
          <a:p>
            <a:pPr marL="0" marR="0"/>
            <a:endParaRPr lang="zh-CN" altLang="en-US" sz="800" dirty="0">
              <a:effectLst/>
              <a:latin typeface="DengXian (Body)"/>
              <a:ea typeface="DengXian Light" panose="02010600030101010101" pitchFamily="2" charset="-122"/>
            </a:endParaRPr>
          </a:p>
          <a:p>
            <a:pPr marL="0" marR="0"/>
            <a:r>
              <a:rPr lang="zh-CN" altLang="en-US" sz="800" dirty="0">
                <a:effectLst/>
                <a:latin typeface="DengXian (Body)"/>
                <a:ea typeface="DengXian Light" panose="02010600030101010101" pitchFamily="2" charset="-122"/>
              </a:rPr>
              <a:t>在这场对峙之后，纳布科宣称自己是巴比伦和以色列的神，并命令处决扎卡利亚及其族人。随着雷电声响，纳布科被闪电击中，表现出癫狂之态，整个场景随之进入短暂的沉寂。此时，观众并未得知是哪个神降下闪电，逻辑也未得到解释，索莱拉和威尔第通过这极具视觉震撼的效果，强化了情节的戏剧性。阿比盖尔趁机夺得王冠，随后舞台迅速闭幕，仅用了</a:t>
            </a:r>
            <a:r>
              <a:rPr lang="en-US" altLang="zh-CN" sz="800" dirty="0">
                <a:effectLst/>
                <a:latin typeface="DengXian (Body)"/>
                <a:ea typeface="DengXian Light" panose="02010600030101010101" pitchFamily="2" charset="-122"/>
              </a:rPr>
              <a:t>14</a:t>
            </a:r>
            <a:r>
              <a:rPr lang="zh-CN" altLang="en-US" sz="800" dirty="0">
                <a:effectLst/>
                <a:latin typeface="DengXian (Body)"/>
                <a:ea typeface="DengXian Light" panose="02010600030101010101" pitchFamily="2" charset="-122"/>
              </a:rPr>
              <a:t>个小节。这段极短的高潮片段，反映了索莱拉和威尔第的“突现美学”</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以简洁、强烈的场景效果超越情节的合理性。</a:t>
            </a:r>
          </a:p>
          <a:p>
            <a:pPr marL="0" marR="0"/>
            <a:endParaRPr lang="zh-CN" altLang="en-US" sz="800" dirty="0">
              <a:effectLst/>
              <a:latin typeface="DengXian (Body)"/>
              <a:ea typeface="DengXian Light" panose="02010600030101010101" pitchFamily="2" charset="-122"/>
            </a:endParaRPr>
          </a:p>
          <a:p>
            <a:pPr marL="0" marR="0"/>
            <a:r>
              <a:rPr lang="zh-CN" altLang="en-US" sz="800" dirty="0">
                <a:effectLst/>
                <a:latin typeface="DengXian (Body)"/>
                <a:ea typeface="DengXian Light" panose="02010600030101010101" pitchFamily="2" charset="-122"/>
              </a:rPr>
              <a:t>在阿比盖尔的自杀场景中，威尔第再度选择了与传统背离的结构：未设定完整的独唱咏叹调式结尾。</a:t>
            </a:r>
            <a:r>
              <a:rPr lang="en-US" altLang="zh-CN" sz="800" dirty="0">
                <a:effectLst/>
                <a:latin typeface="DengXian (Body)"/>
                <a:ea typeface="DengXian Light" panose="02010600030101010101" pitchFamily="2" charset="-122"/>
              </a:rPr>
              <a:t>1833</a:t>
            </a:r>
            <a:r>
              <a:rPr lang="zh-CN" altLang="en-US" sz="800" dirty="0">
                <a:effectLst/>
                <a:latin typeface="DengXian (Body)"/>
                <a:ea typeface="DengXian Light" panose="02010600030101010101" pitchFamily="2" charset="-122"/>
              </a:rPr>
              <a:t>年多尼采蒂在其作品</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卢克雷齐亚</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波吉亚</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中也曾尝试类似处理。起初，多尼采蒂并未为女主角的死亡场景编写结尾咏叹调，但由于主唱要求，他最终添加了适应表演需求的结尾部分。然而在</a:t>
            </a:r>
            <a:r>
              <a:rPr lang="en-US" altLang="zh-CN" sz="800" dirty="0">
                <a:effectLst/>
                <a:latin typeface="DengXian (Body)"/>
                <a:ea typeface="DengXian Light" panose="02010600030101010101" pitchFamily="2" charset="-122"/>
              </a:rPr>
              <a:t>1840</a:t>
            </a:r>
            <a:r>
              <a:rPr lang="zh-CN" altLang="en-US" sz="800" dirty="0">
                <a:effectLst/>
                <a:latin typeface="DengXian (Body)"/>
                <a:ea typeface="DengXian Light" panose="02010600030101010101" pitchFamily="2" charset="-122"/>
              </a:rPr>
              <a:t>年，他修改了剧本，使该场景直接以悲剧性结尾，这样的结构改变也影响了威尔第的创作思维。</a:t>
            </a:r>
          </a:p>
          <a:p>
            <a:pPr marL="0" marR="0"/>
            <a:endParaRPr lang="zh-CN" altLang="en-US" sz="800" dirty="0">
              <a:effectLst/>
              <a:latin typeface="DengXian (Body)"/>
              <a:ea typeface="DengXian Light" panose="02010600030101010101" pitchFamily="2" charset="-122"/>
            </a:endParaRPr>
          </a:p>
          <a:p>
            <a:pPr marL="0" marR="0"/>
            <a:r>
              <a:rPr lang="zh-CN" altLang="en-US" sz="800" dirty="0">
                <a:effectLst/>
                <a:latin typeface="DengXian (Body)"/>
                <a:ea typeface="DengXian Light" panose="02010600030101010101" pitchFamily="2" charset="-122"/>
              </a:rPr>
              <a:t>在</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纳布科</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中，阿比盖尔的结尾处理也出现了相似的结构创新。她在后台完成自杀，并在死前突然宣布归顺犹太信仰，这一情节发展显得突兀，缺乏角色逻辑性，尤其是对这样一位具有强烈意志和支配欲望的女性角色来说，转折显得仓促而难以令人信服。索莱拉可能是出于对米兰审查机构的考虑而做出这一妥协。阿比盖尔的死亡场景在第三次公演后被删去，取而代之的是以</a:t>
            </a:r>
            <a:r>
              <a:rPr lang="en-US" altLang="zh-CN" sz="800" dirty="0">
                <a:effectLst/>
                <a:latin typeface="DengXian (Body)"/>
                <a:ea typeface="DengXian Light" panose="02010600030101010101" pitchFamily="2" charset="-122"/>
              </a:rPr>
              <a:t>《</a:t>
            </a:r>
            <a:r>
              <a:rPr lang="en-US" altLang="zh-CN" sz="800" dirty="0" err="1">
                <a:effectLst/>
                <a:latin typeface="DengXian (Body)"/>
                <a:ea typeface="DengXian Light" panose="02010600030101010101" pitchFamily="2" charset="-122"/>
              </a:rPr>
              <a:t>Immenso</a:t>
            </a:r>
            <a:r>
              <a:rPr lang="en-US" altLang="zh-CN" sz="800" dirty="0">
                <a:effectLst/>
                <a:latin typeface="DengXian (Body)"/>
                <a:ea typeface="DengXian Light" panose="02010600030101010101" pitchFamily="2" charset="-122"/>
              </a:rPr>
              <a:t> </a:t>
            </a:r>
            <a:r>
              <a:rPr lang="en-US" altLang="zh-CN" sz="800" dirty="0" err="1">
                <a:effectLst/>
                <a:latin typeface="DengXian (Body)"/>
                <a:ea typeface="DengXian Light" panose="02010600030101010101" pitchFamily="2" charset="-122"/>
              </a:rPr>
              <a:t>Jehova</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合唱结束全剧。此删减最终成为</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纳布科</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各地演出的标准版本，连出版商</a:t>
            </a:r>
            <a:r>
              <a:rPr lang="en-US" altLang="zh-CN" sz="800" dirty="0" err="1">
                <a:effectLst/>
                <a:latin typeface="DengXian (Body)"/>
                <a:ea typeface="DengXian Light" panose="02010600030101010101" pitchFamily="2" charset="-122"/>
              </a:rPr>
              <a:t>Ricordi</a:t>
            </a:r>
            <a:r>
              <a:rPr lang="zh-CN" altLang="en-US" sz="800" dirty="0">
                <a:effectLst/>
                <a:latin typeface="DengXian (Body)"/>
                <a:ea typeface="DengXian Light" panose="02010600030101010101" pitchFamily="2" charset="-122"/>
              </a:rPr>
              <a:t>在后来的乐谱中也未再收录原始结尾。</a:t>
            </a:r>
          </a:p>
          <a:p>
            <a:pPr marL="0" marR="0"/>
            <a:endParaRPr lang="zh-CN" altLang="en-US" sz="800" dirty="0">
              <a:effectLst/>
              <a:latin typeface="DengXian (Body)"/>
              <a:ea typeface="DengXian Light" panose="02010600030101010101" pitchFamily="2" charset="-122"/>
            </a:endParaRPr>
          </a:p>
          <a:p>
            <a:pPr marL="0" marR="0"/>
            <a:r>
              <a:rPr lang="zh-CN" altLang="en-US" sz="800" dirty="0">
                <a:effectLst/>
                <a:latin typeface="DengXian (Body)"/>
                <a:ea typeface="DengXian Light" panose="02010600030101010101" pitchFamily="2" charset="-122"/>
              </a:rPr>
              <a:t>总的来说，</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纳布科</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是索莱拉与威尔第共同探索的艺术尝试，使用剧烈的视觉冲击与快速的情节推进来取代传统的连贯性和逻辑性。他们大胆采用“突现美学”和简短、震撼的场景变化，在创新中仍保持意大利歌剧的传统核心。这些新颖的叙事手法和构建方式，使</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纳布科</a:t>
            </a:r>
            <a:r>
              <a:rPr lang="en-US" altLang="zh-CN" sz="800" dirty="0">
                <a:effectLst/>
                <a:latin typeface="DengXian (Body)"/>
                <a:ea typeface="DengXian Light" panose="02010600030101010101" pitchFamily="2" charset="-122"/>
              </a:rPr>
              <a:t>》</a:t>
            </a:r>
            <a:r>
              <a:rPr lang="zh-CN" altLang="en-US" sz="800" dirty="0">
                <a:effectLst/>
                <a:latin typeface="DengXian (Body)"/>
                <a:ea typeface="DengXian Light" panose="02010600030101010101" pitchFamily="2" charset="-122"/>
              </a:rPr>
              <a:t>在意大利歌剧史中占据了重要地位，奠定了威尔第作为歌剧作曲家的崛起之路。</a:t>
            </a:r>
            <a:endParaRPr lang="en-US" sz="800" dirty="0">
              <a:effectLst/>
              <a:latin typeface="DengXian (Body)"/>
              <a:ea typeface="Times New Roman" panose="02020603050405020304" pitchFamily="18" charset="0"/>
            </a:endParaRPr>
          </a:p>
        </p:txBody>
      </p:sp>
      <p:sp>
        <p:nvSpPr>
          <p:cNvPr id="5" name="TextBox 4">
            <a:extLst>
              <a:ext uri="{FF2B5EF4-FFF2-40B4-BE49-F238E27FC236}">
                <a16:creationId xmlns:a16="http://schemas.microsoft.com/office/drawing/2014/main" id="{6AD3058A-0F79-7D99-BE5C-19D654D53AE7}"/>
              </a:ext>
            </a:extLst>
          </p:cNvPr>
          <p:cNvSpPr txBox="1"/>
          <p:nvPr/>
        </p:nvSpPr>
        <p:spPr>
          <a:xfrm>
            <a:off x="4951446" y="117693"/>
            <a:ext cx="4613895" cy="5632311"/>
          </a:xfrm>
          <a:prstGeom prst="rect">
            <a:avLst/>
          </a:prstGeom>
          <a:noFill/>
        </p:spPr>
        <p:txBody>
          <a:bodyPr wrap="square">
            <a:spAutoFit/>
          </a:bodyPr>
          <a:lstStyle/>
          <a:p>
            <a:r>
              <a:rPr lang="zh-CN" altLang="en-US" sz="800" b="1" dirty="0"/>
              <a:t>丽贝卡</a:t>
            </a:r>
            <a:r>
              <a:rPr lang="en-US" altLang="zh-CN" sz="800" b="1" dirty="0"/>
              <a:t>·</a:t>
            </a:r>
            <a:r>
              <a:rPr lang="zh-CN" altLang="en-US" sz="800" b="1" dirty="0"/>
              <a:t>格赖特尔：</a:t>
            </a:r>
            <a:r>
              <a:rPr lang="zh-CN" altLang="en-US" sz="800" dirty="0"/>
              <a:t> 威尔第的音乐对你来说意味着什么？作为意大利导演在德国执导他的歌剧</a:t>
            </a:r>
            <a:r>
              <a:rPr lang="en-US" altLang="zh-CN" sz="800" dirty="0"/>
              <a:t>《</a:t>
            </a:r>
            <a:r>
              <a:rPr lang="zh-CN" altLang="en-US" sz="800" dirty="0"/>
              <a:t>纳布科</a:t>
            </a:r>
            <a:r>
              <a:rPr lang="en-US" altLang="zh-CN" sz="800" dirty="0"/>
              <a:t>》</a:t>
            </a:r>
            <a:r>
              <a:rPr lang="zh-CN" altLang="en-US" sz="800" dirty="0"/>
              <a:t>是什么感觉？</a:t>
            </a:r>
          </a:p>
          <a:p>
            <a:r>
              <a:rPr lang="zh-CN" altLang="en-US" sz="800" b="1" dirty="0"/>
              <a:t>艾玛</a:t>
            </a:r>
            <a:r>
              <a:rPr lang="en-US" altLang="zh-CN" sz="800" b="1" dirty="0"/>
              <a:t>·</a:t>
            </a:r>
            <a:r>
              <a:rPr lang="zh-CN" altLang="en-US" sz="800" b="1" dirty="0"/>
              <a:t>丹特：</a:t>
            </a:r>
            <a:r>
              <a:rPr lang="zh-CN" altLang="en-US" sz="800" dirty="0"/>
              <a:t> 对我这个意大利人来说，威尔第是音乐之父。他的音乐是意大利</a:t>
            </a:r>
            <a:r>
              <a:rPr lang="en-US" altLang="zh-CN" sz="800" dirty="0"/>
              <a:t>DNA</a:t>
            </a:r>
            <a:r>
              <a:rPr lang="zh-CN" altLang="en-US" sz="800" dirty="0"/>
              <a:t>的一部分：一听就认得出。在德国上演</a:t>
            </a:r>
            <a:r>
              <a:rPr lang="en-US" altLang="zh-CN" sz="800" dirty="0"/>
              <a:t>《</a:t>
            </a:r>
            <a:r>
              <a:rPr lang="zh-CN" altLang="en-US" sz="800" dirty="0"/>
              <a:t>纳布科</a:t>
            </a:r>
            <a:r>
              <a:rPr lang="en-US" altLang="zh-CN" sz="800" dirty="0"/>
              <a:t>》</a:t>
            </a:r>
            <a:r>
              <a:rPr lang="zh-CN" altLang="en-US" sz="800" dirty="0"/>
              <a:t>对我而言意义重大，这部歌剧讲述了战争和创伤的故事，描绘了不同民族之间的冲突。德国和意大利都经历了战争，因此对我来说，让一部以美好结局的作品登上舞台尤为重要：我想讲述战争，但以和平作为结尾。</a:t>
            </a:r>
            <a:endParaRPr lang="en-US" altLang="zh-CN" sz="800" dirty="0"/>
          </a:p>
          <a:p>
            <a:endParaRPr lang="zh-CN" altLang="en-US" sz="800" dirty="0"/>
          </a:p>
          <a:p>
            <a:r>
              <a:rPr lang="zh-CN" altLang="en-US" sz="800" b="1" dirty="0"/>
              <a:t>丽贝卡</a:t>
            </a:r>
            <a:r>
              <a:rPr lang="en-US" altLang="zh-CN" sz="800" b="1" dirty="0"/>
              <a:t>·</a:t>
            </a:r>
            <a:r>
              <a:rPr lang="zh-CN" altLang="en-US" sz="800" b="1" dirty="0"/>
              <a:t>格赖特尔：</a:t>
            </a:r>
            <a:r>
              <a:rPr lang="zh-CN" altLang="en-US" sz="800" dirty="0"/>
              <a:t> 歌剧以纳布科的“忏悔”收尾</a:t>
            </a:r>
            <a:r>
              <a:rPr lang="en-US" altLang="zh-CN" sz="800" dirty="0"/>
              <a:t>——</a:t>
            </a:r>
            <a:r>
              <a:rPr lang="zh-CN" altLang="en-US" sz="800" dirty="0"/>
              <a:t>你认为这种转变会持久吗？希伯来人和巴比伦人之间的和平真的可能吗？</a:t>
            </a:r>
          </a:p>
          <a:p>
            <a:r>
              <a:rPr lang="zh-CN" altLang="en-US" sz="800" b="1" dirty="0"/>
              <a:t>艾玛</a:t>
            </a:r>
            <a:r>
              <a:rPr lang="en-US" altLang="zh-CN" sz="800" b="1" dirty="0"/>
              <a:t>·</a:t>
            </a:r>
            <a:r>
              <a:rPr lang="zh-CN" altLang="en-US" sz="800" b="1" dirty="0"/>
              <a:t>丹特：</a:t>
            </a:r>
            <a:r>
              <a:rPr lang="zh-CN" altLang="en-US" sz="800" dirty="0"/>
              <a:t> 纳布科是个迷恋权力的人，他完全失去了理智。在疯狂中，他经历了地狱。要达到和平，他必须先走过地狱。因此，我认为这里的和平是持久的。只要人类不忘战争的可怕之处，和平是可能的。</a:t>
            </a:r>
            <a:endParaRPr lang="en-US" altLang="zh-CN" sz="800" dirty="0"/>
          </a:p>
          <a:p>
            <a:endParaRPr lang="zh-CN" altLang="en-US" sz="800" dirty="0"/>
          </a:p>
          <a:p>
            <a:r>
              <a:rPr lang="zh-CN" altLang="en-US" sz="800" b="1" dirty="0"/>
              <a:t>德特列夫</a:t>
            </a:r>
            <a:r>
              <a:rPr lang="en-US" altLang="zh-CN" sz="800" b="1" dirty="0"/>
              <a:t>·</a:t>
            </a:r>
            <a:r>
              <a:rPr lang="zh-CN" altLang="en-US" sz="800" b="1" dirty="0"/>
              <a:t>吉塞：</a:t>
            </a:r>
            <a:r>
              <a:rPr lang="zh-CN" altLang="en-US" sz="800" dirty="0"/>
              <a:t> 这次制作设计了一个特殊的舞台，有复杂的阶梯构造。舞台设计的主要灵感是什么？它象征了什么？</a:t>
            </a:r>
          </a:p>
          <a:p>
            <a:r>
              <a:rPr lang="zh-CN" altLang="en-US" sz="800" b="1" dirty="0"/>
              <a:t>艾玛</a:t>
            </a:r>
            <a:r>
              <a:rPr lang="en-US" altLang="zh-CN" sz="800" b="1" dirty="0"/>
              <a:t>·</a:t>
            </a:r>
            <a:r>
              <a:rPr lang="zh-CN" altLang="en-US" sz="800" b="1" dirty="0"/>
              <a:t>丹特：</a:t>
            </a:r>
            <a:r>
              <a:rPr lang="zh-CN" altLang="en-US" sz="800" dirty="0"/>
              <a:t> 听</a:t>
            </a:r>
            <a:r>
              <a:rPr lang="en-US" altLang="zh-CN" sz="800" dirty="0"/>
              <a:t>《</a:t>
            </a:r>
            <a:r>
              <a:rPr lang="zh-CN" altLang="en-US" sz="800" dirty="0"/>
              <a:t>纳布科</a:t>
            </a:r>
            <a:r>
              <a:rPr lang="en-US" altLang="zh-CN" sz="800" dirty="0"/>
              <a:t>》</a:t>
            </a:r>
            <a:r>
              <a:rPr lang="zh-CN" altLang="en-US" sz="800" dirty="0"/>
              <a:t>和读剧本时，我立刻想到这里是一个勤劳的民族，能够创造宝贵的东西。直觉让我想到蜂蜜，因为蜂蜜甜美、金黄而珍贵。我还联想起纽约的“器皿”建筑（</a:t>
            </a:r>
            <a:r>
              <a:rPr lang="en-US" altLang="zh-CN" sz="800" dirty="0"/>
              <a:t>The Vessel</a:t>
            </a:r>
            <a:r>
              <a:rPr lang="zh-CN" altLang="en-US" sz="800" dirty="0"/>
              <a:t>），它由楼梯构成，形状像蜂巢。这成为了我们舞台设计的关键灵感。它的结构和颜色象征着纳布科执意想要占领的耶路撒冷神庙</a:t>
            </a:r>
            <a:r>
              <a:rPr lang="en-US" altLang="zh-CN" sz="800" dirty="0"/>
              <a:t>——</a:t>
            </a:r>
            <a:r>
              <a:rPr lang="zh-CN" altLang="en-US" sz="800" dirty="0"/>
              <a:t>一个非常重要的地方。蜂巢象征着蜜蜂在最不可思议的地方建巢，包括墙缝中。我想象犹太人把他们的神庙</a:t>
            </a:r>
            <a:r>
              <a:rPr lang="en-US" altLang="zh-CN" sz="800" dirty="0"/>
              <a:t>——</a:t>
            </a:r>
            <a:r>
              <a:rPr lang="zh-CN" altLang="en-US" sz="800" dirty="0"/>
              <a:t>这个巨大的蜂巢</a:t>
            </a:r>
            <a:r>
              <a:rPr lang="en-US" altLang="zh-CN" sz="800" dirty="0"/>
              <a:t>——</a:t>
            </a:r>
            <a:r>
              <a:rPr lang="zh-CN" altLang="en-US" sz="800" dirty="0"/>
              <a:t>建在墙缝中，以保护它。舞台上有一堵墙在神庙前，纳布科必须突破它才能进入。</a:t>
            </a:r>
            <a:endParaRPr lang="en-US" altLang="zh-CN" sz="800" dirty="0"/>
          </a:p>
          <a:p>
            <a:endParaRPr lang="zh-CN" altLang="en-US" sz="800" dirty="0"/>
          </a:p>
          <a:p>
            <a:r>
              <a:rPr lang="zh-CN" altLang="en-US" sz="800" b="1" dirty="0"/>
              <a:t>德特列夫</a:t>
            </a:r>
            <a:r>
              <a:rPr lang="en-US" altLang="zh-CN" sz="800" b="1" dirty="0"/>
              <a:t>·</a:t>
            </a:r>
            <a:r>
              <a:rPr lang="zh-CN" altLang="en-US" sz="800" b="1" dirty="0"/>
              <a:t>吉塞：</a:t>
            </a:r>
            <a:r>
              <a:rPr lang="zh-CN" altLang="en-US" sz="800" dirty="0"/>
              <a:t> 在这阶梯结构中，合唱团以各种角色出现。歌剧中最著名的片段是“</a:t>
            </a:r>
            <a:r>
              <a:rPr lang="en-US" altLang="zh-CN" sz="800" dirty="0"/>
              <a:t>Va, </a:t>
            </a:r>
            <a:r>
              <a:rPr lang="en-US" altLang="zh-CN" sz="800" dirty="0" err="1"/>
              <a:t>pensiero</a:t>
            </a:r>
            <a:r>
              <a:rPr lang="en-US" altLang="zh-CN" sz="800" dirty="0"/>
              <a:t>”</a:t>
            </a:r>
            <a:r>
              <a:rPr lang="zh-CN" altLang="en-US" sz="800" dirty="0"/>
              <a:t>合唱曲，已成为第二意大利国歌，也在意大利以外广为人知。这段象征性极强的音乐对你的演出意味着什么？</a:t>
            </a:r>
          </a:p>
          <a:p>
            <a:r>
              <a:rPr lang="zh-CN" altLang="en-US" sz="800" b="1" dirty="0"/>
              <a:t>艾玛</a:t>
            </a:r>
            <a:r>
              <a:rPr lang="en-US" altLang="zh-CN" sz="800" b="1" dirty="0"/>
              <a:t>·</a:t>
            </a:r>
            <a:r>
              <a:rPr lang="zh-CN" altLang="en-US" sz="800" b="1" dirty="0"/>
              <a:t>丹特：</a:t>
            </a:r>
            <a:r>
              <a:rPr lang="zh-CN" altLang="en-US" sz="800" dirty="0"/>
              <a:t> 对我而言，这是一首帮助人们度过生死交界的歌。我们想象这音乐会帮助灵魂升天。唱这段合唱的部分犹太人会死去。他们穿着大衣和帽子，灵感来自正统犹太人的服饰。最终，他们脱掉衣物，象征他们在为死亡做准备。</a:t>
            </a:r>
            <a:endParaRPr lang="en-US" altLang="zh-CN" sz="800" dirty="0"/>
          </a:p>
          <a:p>
            <a:endParaRPr lang="zh-CN" altLang="en-US" sz="800" dirty="0"/>
          </a:p>
          <a:p>
            <a:r>
              <a:rPr lang="zh-CN" altLang="en-US" sz="800" b="1" dirty="0"/>
              <a:t>丽贝卡</a:t>
            </a:r>
            <a:r>
              <a:rPr lang="en-US" altLang="zh-CN" sz="800" b="1" dirty="0"/>
              <a:t>·</a:t>
            </a:r>
            <a:r>
              <a:rPr lang="zh-CN" altLang="en-US" sz="800" b="1" dirty="0"/>
              <a:t>格赖特尔：</a:t>
            </a:r>
            <a:r>
              <a:rPr lang="zh-CN" altLang="en-US" sz="800" dirty="0"/>
              <a:t> </a:t>
            </a:r>
            <a:r>
              <a:rPr lang="en-US" altLang="zh-CN" sz="800" dirty="0"/>
              <a:t>《</a:t>
            </a:r>
            <a:r>
              <a:rPr lang="zh-CN" altLang="en-US" sz="800" dirty="0"/>
              <a:t>纳布科</a:t>
            </a:r>
            <a:r>
              <a:rPr lang="en-US" altLang="zh-CN" sz="800" dirty="0"/>
              <a:t>》</a:t>
            </a:r>
            <a:r>
              <a:rPr lang="zh-CN" altLang="en-US" sz="800" dirty="0"/>
              <a:t>讲述了战争、残酷的统治者、民族的压迫和宗教冲突，都是当下依然存在的问题。你如何处理这些现代相关性？</a:t>
            </a:r>
          </a:p>
          <a:p>
            <a:r>
              <a:rPr lang="zh-CN" altLang="en-US" sz="800" b="1" dirty="0"/>
              <a:t>艾玛</a:t>
            </a:r>
            <a:r>
              <a:rPr lang="en-US" altLang="zh-CN" sz="800" b="1" dirty="0"/>
              <a:t>·</a:t>
            </a:r>
            <a:r>
              <a:rPr lang="zh-CN" altLang="en-US" sz="800" b="1" dirty="0"/>
              <a:t>丹特：</a:t>
            </a:r>
            <a:r>
              <a:rPr lang="zh-CN" altLang="en-US" sz="800" dirty="0"/>
              <a:t> 这部歌剧是超越时间的，因此非常贴近现实。它是一部诗意的作品，讲述了人的傲慢、欺骗、侵略与独立。</a:t>
            </a:r>
            <a:r>
              <a:rPr lang="en-US" altLang="zh-CN" sz="800" dirty="0"/>
              <a:t>《</a:t>
            </a:r>
            <a:r>
              <a:rPr lang="zh-CN" altLang="en-US" sz="800" dirty="0"/>
              <a:t>纳布科</a:t>
            </a:r>
            <a:r>
              <a:rPr lang="en-US" altLang="zh-CN" sz="800" dirty="0"/>
              <a:t>》</a:t>
            </a:r>
            <a:r>
              <a:rPr lang="zh-CN" altLang="en-US" sz="800" dirty="0"/>
              <a:t>已经包含了二战、当今发生的事情以及历史中的所有冲突。我不喜欢用纪实的方式呈现作品。当代冲突太复杂，无法用歌剧完整呈现。最重要的是让观众在观看</a:t>
            </a:r>
            <a:r>
              <a:rPr lang="en-US" altLang="zh-CN" sz="800" dirty="0"/>
              <a:t>《</a:t>
            </a:r>
            <a:r>
              <a:rPr lang="zh-CN" altLang="en-US" sz="800" dirty="0"/>
              <a:t>纳布科</a:t>
            </a:r>
            <a:r>
              <a:rPr lang="en-US" altLang="zh-CN" sz="800" dirty="0"/>
              <a:t>》</a:t>
            </a:r>
            <a:r>
              <a:rPr lang="zh-CN" altLang="en-US" sz="800" dirty="0"/>
              <a:t>时感受到战争带来的痛苦与责任感，尤其是通过音乐传达出的这种野蛮行径的恐惧。</a:t>
            </a:r>
            <a:endParaRPr lang="en-US" altLang="zh-CN" sz="800" dirty="0"/>
          </a:p>
          <a:p>
            <a:endParaRPr lang="zh-CN" altLang="en-US" sz="800" dirty="0"/>
          </a:p>
          <a:p>
            <a:r>
              <a:rPr lang="zh-CN" altLang="en-US" sz="800" b="1" dirty="0"/>
              <a:t>德特列夫</a:t>
            </a:r>
            <a:r>
              <a:rPr lang="en-US" altLang="zh-CN" sz="800" b="1" dirty="0"/>
              <a:t>·</a:t>
            </a:r>
            <a:r>
              <a:rPr lang="zh-CN" altLang="en-US" sz="800" b="1" dirty="0"/>
              <a:t>吉塞：</a:t>
            </a:r>
            <a:r>
              <a:rPr lang="zh-CN" altLang="en-US" sz="800" dirty="0"/>
              <a:t> 舞台上有独唱和合唱团，还加入了约</a:t>
            </a:r>
            <a:r>
              <a:rPr lang="en-US" altLang="zh-CN" sz="800" dirty="0"/>
              <a:t>20</a:t>
            </a:r>
            <a:r>
              <a:rPr lang="zh-CN" altLang="en-US" sz="800" dirty="0"/>
              <a:t>名演员和舞者。你特别关注他们，他们不唱歌，而是表演，但对整体形象至关重要。他们的作用是什么？</a:t>
            </a:r>
          </a:p>
          <a:p>
            <a:r>
              <a:rPr lang="zh-CN" altLang="en-US" sz="800" b="1" dirty="0"/>
              <a:t>艾玛</a:t>
            </a:r>
            <a:r>
              <a:rPr lang="en-US" altLang="zh-CN" sz="800" b="1" dirty="0"/>
              <a:t>·</a:t>
            </a:r>
            <a:r>
              <a:rPr lang="zh-CN" altLang="en-US" sz="800" b="1" dirty="0"/>
              <a:t>丹特：</a:t>
            </a:r>
            <a:r>
              <a:rPr lang="zh-CN" altLang="en-US" sz="800" dirty="0"/>
              <a:t> 他们展示了这些群体的生活，将戏剧性带入音乐。语言不仅通过歌唱，也通过肢体表达。对我来说，肢体间的对话与声音间的对话一样重要。</a:t>
            </a:r>
            <a:endParaRPr lang="en-US" altLang="zh-CN" sz="800" dirty="0"/>
          </a:p>
          <a:p>
            <a:endParaRPr lang="zh-CN" altLang="en-US" sz="800" dirty="0"/>
          </a:p>
          <a:p>
            <a:r>
              <a:rPr lang="zh-CN" altLang="en-US" sz="800" b="1" dirty="0"/>
              <a:t>德特列夫</a:t>
            </a:r>
            <a:r>
              <a:rPr lang="en-US" altLang="zh-CN" sz="800" b="1" dirty="0"/>
              <a:t>·</a:t>
            </a:r>
            <a:r>
              <a:rPr lang="zh-CN" altLang="en-US" sz="800" b="1" dirty="0"/>
              <a:t>吉塞：</a:t>
            </a:r>
            <a:r>
              <a:rPr lang="zh-CN" altLang="en-US" sz="800" dirty="0"/>
              <a:t> 舞台如何具体呈现犹太和巴比伦的世界？是否打算展现两个民族的本质和生活环境？</a:t>
            </a:r>
          </a:p>
          <a:p>
            <a:r>
              <a:rPr lang="zh-CN" altLang="en-US" sz="800" b="1" dirty="0"/>
              <a:t>艾玛</a:t>
            </a:r>
            <a:r>
              <a:rPr lang="en-US" altLang="zh-CN" sz="800" b="1" dirty="0"/>
              <a:t>·</a:t>
            </a:r>
            <a:r>
              <a:rPr lang="zh-CN" altLang="en-US" sz="800" b="1" dirty="0"/>
              <a:t>丹特：</a:t>
            </a:r>
            <a:r>
              <a:rPr lang="zh-CN" altLang="en-US" sz="800" dirty="0"/>
              <a:t> 纳布科对希伯来人最残酷的行为是剥夺了他们的信仰。在歌剧开始时，纳布科夺走了他们的神，后来他自己以神的身份出现，精神失常的他看到这个神灵，并只有他能感知到。最后，当纳布科使两族和解时，信仰得以恢复，这是最重要的结局。所有情节极具抽象性，但也极具当代性。</a:t>
            </a:r>
          </a:p>
        </p:txBody>
      </p:sp>
    </p:spTree>
    <p:extLst>
      <p:ext uri="{BB962C8B-B14F-4D97-AF65-F5344CB8AC3E}">
        <p14:creationId xmlns:p14="http://schemas.microsoft.com/office/powerpoint/2010/main" val="1519685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1FB087-DEEA-149E-FAF2-14E1F79BC805}"/>
              </a:ext>
            </a:extLst>
          </p:cNvPr>
          <p:cNvSpPr txBox="1"/>
          <p:nvPr/>
        </p:nvSpPr>
        <p:spPr>
          <a:xfrm>
            <a:off x="555812" y="117693"/>
            <a:ext cx="4397188" cy="6370975"/>
          </a:xfrm>
          <a:prstGeom prst="rect">
            <a:avLst/>
          </a:prstGeom>
          <a:noFill/>
        </p:spPr>
        <p:txBody>
          <a:bodyPr wrap="square">
            <a:spAutoFit/>
          </a:bodyPr>
          <a:lstStyle/>
          <a:p>
            <a:pPr marL="0" marR="0"/>
            <a:r>
              <a:rPr lang="de-DE" altLang="zh-CN" sz="800" dirty="0">
                <a:effectLst/>
                <a:latin typeface="DengXian (Body)"/>
                <a:ea typeface="DengXian Light" panose="02010600030101010101" pitchFamily="2" charset="-122"/>
              </a:rPr>
              <a:t>Bei dieser Oper erlebt man eine Überraschung nach der anderen“</a:t>
            </a:r>
          </a:p>
          <a:p>
            <a:pPr marL="0" marR="0"/>
            <a:endParaRPr lang="de-DE" altLang="zh-CN" sz="800" dirty="0">
              <a:latin typeface="DengXian (Body)"/>
              <a:ea typeface="DengXian Light" panose="02010600030101010101" pitchFamily="2" charset="-122"/>
            </a:endParaRPr>
          </a:p>
          <a:p>
            <a:r>
              <a:rPr lang="zh-CN" altLang="en-US" sz="800" b="1" dirty="0"/>
              <a:t>德特列夫</a:t>
            </a:r>
            <a:r>
              <a:rPr lang="en-US" altLang="zh-CN" sz="800" b="1" dirty="0"/>
              <a:t>·</a:t>
            </a:r>
            <a:r>
              <a:rPr lang="zh-CN" altLang="en-US" sz="800" b="1" dirty="0"/>
              <a:t>吉塞：</a:t>
            </a:r>
            <a:r>
              <a:rPr lang="zh-CN" altLang="en-US" sz="800" dirty="0"/>
              <a:t> 指挥早期的威尔第作品感觉如何？其中还能明显看到他受罗西尼、贝里尼和多尼采蒂的影响。</a:t>
            </a:r>
          </a:p>
          <a:p>
            <a:r>
              <a:rPr lang="zh-CN" altLang="en-US" sz="800" b="1" dirty="0"/>
              <a:t>贝特朗</a:t>
            </a:r>
            <a:r>
              <a:rPr lang="en-US" altLang="zh-CN" sz="800" b="1" dirty="0"/>
              <a:t>·</a:t>
            </a:r>
            <a:r>
              <a:rPr lang="zh-CN" altLang="en-US" sz="800" b="1" dirty="0"/>
              <a:t>德</a:t>
            </a:r>
            <a:r>
              <a:rPr lang="en-US" altLang="zh-CN" sz="800" b="1" dirty="0"/>
              <a:t>·</a:t>
            </a:r>
            <a:r>
              <a:rPr lang="zh-CN" altLang="en-US" sz="800" b="1" dirty="0"/>
              <a:t>比利：</a:t>
            </a:r>
            <a:r>
              <a:rPr lang="zh-CN" altLang="en-US" sz="800" dirty="0"/>
              <a:t> 我更关心的是，如何指挥早期的威尔第，尤其是当你已经指挥过他几乎所有中后期的作品，如</a:t>
            </a:r>
            <a:r>
              <a:rPr lang="en-US" altLang="zh-CN" sz="800" dirty="0"/>
              <a:t>《</a:t>
            </a:r>
            <a:r>
              <a:rPr lang="zh-CN" altLang="en-US" sz="800" dirty="0"/>
              <a:t>唐</a:t>
            </a:r>
            <a:r>
              <a:rPr lang="en-US" altLang="zh-CN" sz="800" dirty="0"/>
              <a:t>·</a:t>
            </a:r>
            <a:r>
              <a:rPr lang="zh-CN" altLang="en-US" sz="800" dirty="0"/>
              <a:t>卡洛</a:t>
            </a:r>
            <a:r>
              <a:rPr lang="en-US" altLang="zh-CN" sz="800" dirty="0"/>
              <a:t>》</a:t>
            </a:r>
            <a:r>
              <a:rPr lang="zh-CN" altLang="en-US" sz="800" dirty="0"/>
              <a:t>、</a:t>
            </a:r>
            <a:r>
              <a:rPr lang="en-US" altLang="zh-CN" sz="800" dirty="0"/>
              <a:t>《</a:t>
            </a:r>
            <a:r>
              <a:rPr lang="zh-CN" altLang="en-US" sz="800" dirty="0"/>
              <a:t>阿依达</a:t>
            </a:r>
            <a:r>
              <a:rPr lang="en-US" altLang="zh-CN" sz="800" dirty="0"/>
              <a:t>》</a:t>
            </a:r>
            <a:r>
              <a:rPr lang="zh-CN" altLang="en-US" sz="800" dirty="0"/>
              <a:t>、</a:t>
            </a:r>
            <a:r>
              <a:rPr lang="en-US" altLang="zh-CN" sz="800" dirty="0"/>
              <a:t>《</a:t>
            </a:r>
            <a:r>
              <a:rPr lang="zh-CN" altLang="en-US" sz="800" dirty="0"/>
              <a:t>西蒙</a:t>
            </a:r>
            <a:r>
              <a:rPr lang="en-US" altLang="zh-CN" sz="800" dirty="0"/>
              <a:t>·</a:t>
            </a:r>
            <a:r>
              <a:rPr lang="zh-CN" altLang="en-US" sz="800" dirty="0"/>
              <a:t>波坎内拉</a:t>
            </a:r>
            <a:r>
              <a:rPr lang="en-US" altLang="zh-CN" sz="800" dirty="0"/>
              <a:t>》</a:t>
            </a:r>
            <a:r>
              <a:rPr lang="zh-CN" altLang="en-US" sz="800" dirty="0"/>
              <a:t>、</a:t>
            </a:r>
            <a:r>
              <a:rPr lang="en-US" altLang="zh-CN" sz="800" dirty="0"/>
              <a:t>《</a:t>
            </a:r>
            <a:r>
              <a:rPr lang="zh-CN" altLang="en-US" sz="800" dirty="0"/>
              <a:t>奥赛罗</a:t>
            </a:r>
            <a:r>
              <a:rPr lang="en-US" altLang="zh-CN" sz="800" dirty="0"/>
              <a:t>》</a:t>
            </a:r>
            <a:r>
              <a:rPr lang="zh-CN" altLang="en-US" sz="800" dirty="0"/>
              <a:t>和</a:t>
            </a:r>
            <a:r>
              <a:rPr lang="en-US" altLang="zh-CN" sz="800" dirty="0"/>
              <a:t>《</a:t>
            </a:r>
            <a:r>
              <a:rPr lang="zh-CN" altLang="en-US" sz="800" dirty="0"/>
              <a:t>法斯塔夫</a:t>
            </a:r>
            <a:r>
              <a:rPr lang="en-US" altLang="zh-CN" sz="800" dirty="0"/>
              <a:t>》</a:t>
            </a:r>
            <a:r>
              <a:rPr lang="zh-CN" altLang="en-US" sz="800" dirty="0"/>
              <a:t>。我几乎从</a:t>
            </a:r>
            <a:r>
              <a:rPr lang="en-US" altLang="zh-CN" sz="800" dirty="0"/>
              <a:t>《</a:t>
            </a:r>
            <a:r>
              <a:rPr lang="zh-CN" altLang="en-US" sz="800" dirty="0"/>
              <a:t>路易莎</a:t>
            </a:r>
            <a:r>
              <a:rPr lang="en-US" altLang="zh-CN" sz="800" dirty="0"/>
              <a:t>·</a:t>
            </a:r>
            <a:r>
              <a:rPr lang="zh-CN" altLang="en-US" sz="800" dirty="0"/>
              <a:t>米勒</a:t>
            </a:r>
            <a:r>
              <a:rPr lang="en-US" altLang="zh-CN" sz="800" dirty="0"/>
              <a:t>》</a:t>
            </a:r>
            <a:r>
              <a:rPr lang="zh-CN" altLang="en-US" sz="800" dirty="0"/>
              <a:t>起指挥了他所有作品，年轻时也曾接触早期威尔第，如</a:t>
            </a:r>
            <a:r>
              <a:rPr lang="en-US" altLang="zh-CN" sz="800" dirty="0"/>
              <a:t>《</a:t>
            </a:r>
            <a:r>
              <a:rPr lang="zh-CN" altLang="en-US" sz="800" dirty="0"/>
              <a:t>强盗</a:t>
            </a:r>
            <a:r>
              <a:rPr lang="en-US" altLang="zh-CN" sz="800" dirty="0"/>
              <a:t>》</a:t>
            </a:r>
            <a:r>
              <a:rPr lang="zh-CN" altLang="en-US" sz="800" dirty="0"/>
              <a:t>和</a:t>
            </a:r>
            <a:r>
              <a:rPr lang="en-US" altLang="zh-CN" sz="800" dirty="0"/>
              <a:t>《</a:t>
            </a:r>
            <a:r>
              <a:rPr lang="zh-CN" altLang="en-US" sz="800" dirty="0"/>
              <a:t>福斯卡里二世</a:t>
            </a:r>
            <a:r>
              <a:rPr lang="en-US" altLang="zh-CN" sz="800" dirty="0"/>
              <a:t>》</a:t>
            </a:r>
            <a:r>
              <a:rPr lang="zh-CN" altLang="en-US" sz="800" dirty="0"/>
              <a:t>，当时还是用德语演的。我对这些早期作品特别有偏爱。当你了解并指挥过威尔第后期的作品后，重新看待他的早期作品会有不同的视角。第一个挑战是忘却他后来所达到的高度。早期作品确实受到了贝里尼、罗西尼和多尼采蒂的影响，但已能看出指向未来的主题。就像看着孩子成长，逐渐成形自己的性格，而这些特质在他早期就已显现。我定期指挥美声歌剧，歌唱是音乐的基础。瓦格纳也曾说过，好的歌剧就是美声。</a:t>
            </a:r>
            <a:endParaRPr lang="en-US" altLang="zh-CN" sz="800" dirty="0"/>
          </a:p>
          <a:p>
            <a:endParaRPr lang="zh-CN" altLang="en-US" sz="800" dirty="0"/>
          </a:p>
          <a:p>
            <a:r>
              <a:rPr lang="zh-CN" altLang="en-US" sz="800" b="1" dirty="0"/>
              <a:t>德特列夫</a:t>
            </a:r>
            <a:r>
              <a:rPr lang="en-US" altLang="zh-CN" sz="800" b="1" dirty="0"/>
              <a:t>·</a:t>
            </a:r>
            <a:r>
              <a:rPr lang="zh-CN" altLang="en-US" sz="800" b="1" dirty="0"/>
              <a:t>吉塞：</a:t>
            </a:r>
            <a:r>
              <a:rPr lang="zh-CN" altLang="en-US" sz="800" dirty="0"/>
              <a:t> 瓦格纳确实很欣赏贝里尼</a:t>
            </a:r>
            <a:r>
              <a:rPr lang="en-US" altLang="zh-CN" sz="800" dirty="0"/>
              <a:t>……</a:t>
            </a:r>
          </a:p>
          <a:p>
            <a:r>
              <a:rPr lang="zh-CN" altLang="en-US" sz="800" b="1" dirty="0"/>
              <a:t>贝特朗</a:t>
            </a:r>
            <a:r>
              <a:rPr lang="en-US" altLang="zh-CN" sz="800" b="1" dirty="0"/>
              <a:t>·</a:t>
            </a:r>
            <a:r>
              <a:rPr lang="zh-CN" altLang="en-US" sz="800" b="1" dirty="0"/>
              <a:t>德</a:t>
            </a:r>
            <a:r>
              <a:rPr lang="en-US" altLang="zh-CN" sz="800" b="1" dirty="0"/>
              <a:t>·</a:t>
            </a:r>
            <a:r>
              <a:rPr lang="zh-CN" altLang="en-US" sz="800" b="1" dirty="0"/>
              <a:t>比利：</a:t>
            </a:r>
            <a:r>
              <a:rPr lang="zh-CN" altLang="en-US" sz="800" dirty="0"/>
              <a:t> 我认为每个指挥一生都应关注美声。有些人认为美声难以驾驭，但我不这样看。今天排练中，合唱团唱了</a:t>
            </a:r>
            <a:r>
              <a:rPr lang="en-US" altLang="zh-CN" sz="800" dirty="0"/>
              <a:t>《Va, </a:t>
            </a:r>
            <a:r>
              <a:rPr lang="en-US" altLang="zh-CN" sz="800" dirty="0" err="1"/>
              <a:t>pensiero</a:t>
            </a:r>
            <a:r>
              <a:rPr lang="en-US" altLang="zh-CN" sz="800" dirty="0"/>
              <a:t>》</a:t>
            </a:r>
            <a:r>
              <a:rPr lang="zh-CN" altLang="en-US" sz="800" dirty="0"/>
              <a:t>这段，我让他们“更轻、更轻、更轻”，每个人仿佛都在独唱，结果产生了非常特别的效果。</a:t>
            </a:r>
            <a:endParaRPr lang="en-US" altLang="zh-CN" sz="800" dirty="0"/>
          </a:p>
          <a:p>
            <a:endParaRPr lang="zh-CN" altLang="en-US" sz="800" dirty="0"/>
          </a:p>
          <a:p>
            <a:r>
              <a:rPr lang="zh-CN" altLang="en-US" sz="800" b="1" dirty="0"/>
              <a:t>丽贝卡</a:t>
            </a:r>
            <a:r>
              <a:rPr lang="en-US" altLang="zh-CN" sz="800" b="1" dirty="0"/>
              <a:t>·</a:t>
            </a:r>
            <a:r>
              <a:rPr lang="zh-CN" altLang="en-US" sz="800" b="1" dirty="0"/>
              <a:t>格赖特尔：</a:t>
            </a:r>
            <a:r>
              <a:rPr lang="zh-CN" altLang="en-US" sz="800" dirty="0"/>
              <a:t> 在</a:t>
            </a:r>
            <a:r>
              <a:rPr lang="en-US" altLang="zh-CN" sz="800" dirty="0"/>
              <a:t>《</a:t>
            </a:r>
            <a:r>
              <a:rPr lang="zh-CN" altLang="en-US" sz="800" dirty="0"/>
              <a:t>纳布科</a:t>
            </a:r>
            <a:r>
              <a:rPr lang="en-US" altLang="zh-CN" sz="800" dirty="0"/>
              <a:t>》</a:t>
            </a:r>
            <a:r>
              <a:rPr lang="zh-CN" altLang="en-US" sz="800" dirty="0"/>
              <a:t>中，威尔第如何处理传统的歌剧形式，如咏叹调、二重唱、合唱和重唱？</a:t>
            </a:r>
          </a:p>
          <a:p>
            <a:r>
              <a:rPr lang="zh-CN" altLang="en-US" sz="800" b="1" dirty="0"/>
              <a:t>贝特朗</a:t>
            </a:r>
            <a:r>
              <a:rPr lang="en-US" altLang="zh-CN" sz="800" b="1" dirty="0"/>
              <a:t>·</a:t>
            </a:r>
            <a:r>
              <a:rPr lang="zh-CN" altLang="en-US" sz="800" b="1" dirty="0"/>
              <a:t>德</a:t>
            </a:r>
            <a:r>
              <a:rPr lang="en-US" altLang="zh-CN" sz="800" b="1" dirty="0"/>
              <a:t>·</a:t>
            </a:r>
            <a:r>
              <a:rPr lang="zh-CN" altLang="en-US" sz="800" b="1" dirty="0"/>
              <a:t>比利：</a:t>
            </a:r>
            <a:r>
              <a:rPr lang="zh-CN" altLang="en-US" sz="800" dirty="0"/>
              <a:t> </a:t>
            </a:r>
            <a:r>
              <a:rPr lang="en-US" altLang="zh-CN" sz="800" dirty="0"/>
              <a:t>《</a:t>
            </a:r>
            <a:r>
              <a:rPr lang="zh-CN" altLang="en-US" sz="800" dirty="0"/>
              <a:t>纳布科</a:t>
            </a:r>
            <a:r>
              <a:rPr lang="en-US" altLang="zh-CN" sz="800" dirty="0"/>
              <a:t>》</a:t>
            </a:r>
            <a:r>
              <a:rPr lang="zh-CN" altLang="en-US" sz="800" dirty="0"/>
              <a:t>以经典的主题汇集序曲开场，类似图画书一样展示了歌剧的主题，后来他逐渐摒弃了这种做法。在</a:t>
            </a:r>
            <a:r>
              <a:rPr lang="en-US" altLang="zh-CN" sz="800" dirty="0"/>
              <a:t>《</a:t>
            </a:r>
            <a:r>
              <a:rPr lang="zh-CN" altLang="en-US" sz="800" dirty="0"/>
              <a:t>弄臣</a:t>
            </a:r>
            <a:r>
              <a:rPr lang="en-US" altLang="zh-CN" sz="800" dirty="0"/>
              <a:t>》</a:t>
            </a:r>
            <a:r>
              <a:rPr lang="zh-CN" altLang="en-US" sz="800" dirty="0"/>
              <a:t>里只有短小的前奏，</a:t>
            </a:r>
            <a:r>
              <a:rPr lang="en-US" altLang="zh-CN" sz="800" dirty="0"/>
              <a:t>《</a:t>
            </a:r>
            <a:r>
              <a:rPr lang="zh-CN" altLang="en-US" sz="800" dirty="0"/>
              <a:t>奥赛罗</a:t>
            </a:r>
            <a:r>
              <a:rPr lang="en-US" altLang="zh-CN" sz="800" dirty="0"/>
              <a:t>》</a:t>
            </a:r>
            <a:r>
              <a:rPr lang="zh-CN" altLang="en-US" sz="800" dirty="0"/>
              <a:t>甚至没有序曲。整体上，</a:t>
            </a:r>
            <a:r>
              <a:rPr lang="en-US" altLang="zh-CN" sz="800" dirty="0"/>
              <a:t>《</a:t>
            </a:r>
            <a:r>
              <a:rPr lang="zh-CN" altLang="en-US" sz="800" dirty="0"/>
              <a:t>纳布科</a:t>
            </a:r>
            <a:r>
              <a:rPr lang="en-US" altLang="zh-CN" sz="800" dirty="0"/>
              <a:t>》</a:t>
            </a:r>
            <a:r>
              <a:rPr lang="zh-CN" altLang="en-US" sz="800" dirty="0"/>
              <a:t>融合了传统与创新，尤其在合唱的角色上</a:t>
            </a:r>
            <a:r>
              <a:rPr lang="en-US" altLang="zh-CN" sz="800" dirty="0"/>
              <a:t>——</a:t>
            </a:r>
            <a:r>
              <a:rPr lang="zh-CN" altLang="en-US" sz="800" dirty="0"/>
              <a:t>合唱团首次成为主角。这是人民的声音，不仅仅是</a:t>
            </a:r>
            <a:r>
              <a:rPr lang="en-US" altLang="zh-CN" sz="800" dirty="0"/>
              <a:t>《Va, </a:t>
            </a:r>
            <a:r>
              <a:rPr lang="en-US" altLang="zh-CN" sz="800" dirty="0" err="1"/>
              <a:t>pensiero</a:t>
            </a:r>
            <a:r>
              <a:rPr lang="en-US" altLang="zh-CN" sz="800" dirty="0"/>
              <a:t>》</a:t>
            </a:r>
            <a:r>
              <a:rPr lang="zh-CN" altLang="en-US" sz="800" dirty="0"/>
              <a:t>，从开头到作品中间都以合唱的形式呈现。咏叹调大多保留了传统的卡瓦蒂娜和卡巴莱塔形式，结合了慢节奏和快节奏、旋律性和节奏性。威尔第给纳布科和阿比盖尔写了个大二重唱，但却没有安排伊斯玛尔和费涅娜的爱情二重唱，因为他认为爱情并非故事的主题，不适合作品的情节发展。</a:t>
            </a:r>
            <a:endParaRPr lang="en-US" altLang="zh-CN" sz="800" dirty="0"/>
          </a:p>
          <a:p>
            <a:endParaRPr lang="zh-CN" altLang="en-US" sz="800" dirty="0"/>
          </a:p>
          <a:p>
            <a:r>
              <a:rPr lang="zh-CN" altLang="en-US" sz="800" b="1" dirty="0"/>
              <a:t>德特列夫</a:t>
            </a:r>
            <a:r>
              <a:rPr lang="en-US" altLang="zh-CN" sz="800" b="1" dirty="0"/>
              <a:t>·</a:t>
            </a:r>
            <a:r>
              <a:rPr lang="zh-CN" altLang="en-US" sz="800" b="1" dirty="0"/>
              <a:t>吉塞：</a:t>
            </a:r>
            <a:r>
              <a:rPr lang="zh-CN" altLang="en-US" sz="800" dirty="0"/>
              <a:t> </a:t>
            </a:r>
            <a:r>
              <a:rPr lang="en-US" altLang="zh-CN" sz="800" dirty="0"/>
              <a:t>《Va, </a:t>
            </a:r>
            <a:r>
              <a:rPr lang="en-US" altLang="zh-CN" sz="800" dirty="0" err="1"/>
              <a:t>pensiero</a:t>
            </a:r>
            <a:r>
              <a:rPr lang="en-US" altLang="zh-CN" sz="800" dirty="0"/>
              <a:t>》</a:t>
            </a:r>
            <a:r>
              <a:rPr lang="zh-CN" altLang="en-US" sz="800" dirty="0"/>
              <a:t>是整部作品的音乐高潮。指挥如何呈现这段广为人知的音乐，赋予它恰当的效果？</a:t>
            </a:r>
          </a:p>
          <a:p>
            <a:r>
              <a:rPr lang="zh-CN" altLang="en-US" sz="800" b="1" dirty="0"/>
              <a:t>贝特朗</a:t>
            </a:r>
            <a:r>
              <a:rPr lang="en-US" altLang="zh-CN" sz="800" b="1" dirty="0"/>
              <a:t>·</a:t>
            </a:r>
            <a:r>
              <a:rPr lang="zh-CN" altLang="en-US" sz="800" b="1" dirty="0"/>
              <a:t>德</a:t>
            </a:r>
            <a:r>
              <a:rPr lang="en-US" altLang="zh-CN" sz="800" b="1" dirty="0"/>
              <a:t>·</a:t>
            </a:r>
            <a:r>
              <a:rPr lang="zh-CN" altLang="en-US" sz="800" b="1" dirty="0"/>
              <a:t>比利：</a:t>
            </a:r>
            <a:r>
              <a:rPr lang="zh-CN" altLang="en-US" sz="800" dirty="0"/>
              <a:t> </a:t>
            </a:r>
            <a:r>
              <a:rPr lang="en-US" altLang="zh-CN" sz="800" dirty="0"/>
              <a:t>Va, </a:t>
            </a:r>
            <a:r>
              <a:rPr lang="en-US" altLang="zh-CN" sz="800" dirty="0" err="1"/>
              <a:t>pensiero</a:t>
            </a:r>
            <a:r>
              <a:rPr lang="en-US" altLang="zh-CN" sz="800" dirty="0"/>
              <a:t>》</a:t>
            </a:r>
            <a:r>
              <a:rPr lang="zh-CN" altLang="en-US" sz="800" dirty="0"/>
              <a:t>开唱前，序曲结束后有一个总休止带延长记号，这意味着需要花很多时间，创造出宁静氛围，让每个人进入自己内心和思想，回顾自己的故事。这是充满希望与渴望的文字，我也在思考威尔第创作这段音乐的意图。</a:t>
            </a:r>
            <a:endParaRPr lang="en-US" altLang="zh-CN" sz="800" dirty="0"/>
          </a:p>
          <a:p>
            <a:endParaRPr lang="zh-CN" altLang="en-US" sz="800" dirty="0"/>
          </a:p>
          <a:p>
            <a:r>
              <a:rPr lang="zh-CN" altLang="en-US" sz="800" b="1" dirty="0"/>
              <a:t>德特列夫</a:t>
            </a:r>
            <a:r>
              <a:rPr lang="en-US" altLang="zh-CN" sz="800" b="1" dirty="0"/>
              <a:t>·</a:t>
            </a:r>
            <a:r>
              <a:rPr lang="zh-CN" altLang="en-US" sz="800" b="1" dirty="0"/>
              <a:t>吉塞：</a:t>
            </a:r>
            <a:r>
              <a:rPr lang="zh-CN" altLang="en-US" sz="800" dirty="0"/>
              <a:t> 这是非常柔和、平静的音乐。</a:t>
            </a:r>
          </a:p>
          <a:p>
            <a:r>
              <a:rPr lang="zh-CN" altLang="en-US" sz="800" b="1" dirty="0"/>
              <a:t>贝特朗</a:t>
            </a:r>
            <a:r>
              <a:rPr lang="en-US" altLang="zh-CN" sz="800" b="1" dirty="0"/>
              <a:t>·</a:t>
            </a:r>
            <a:r>
              <a:rPr lang="zh-CN" altLang="en-US" sz="800" b="1" dirty="0"/>
              <a:t>德</a:t>
            </a:r>
            <a:r>
              <a:rPr lang="en-US" altLang="zh-CN" sz="800" b="1" dirty="0"/>
              <a:t>·</a:t>
            </a:r>
            <a:r>
              <a:rPr lang="zh-CN" altLang="en-US" sz="800" b="1" dirty="0"/>
              <a:t>比利：</a:t>
            </a:r>
            <a:r>
              <a:rPr lang="zh-CN" altLang="en-US" sz="800" dirty="0"/>
              <a:t> 威尔第标注了“极弱音、轻声唱”，这是当时能做到的最轻音量。我在排练中让合唱更轻，然后告诉他们“每个人单独唱给自己听”，不仅是合唱团，乐团也是如此。这是一种完全的自由，而这段音乐的调性</a:t>
            </a:r>
            <a:r>
              <a:rPr lang="en-US" altLang="zh-CN" sz="800" dirty="0"/>
              <a:t>Fis</a:t>
            </a:r>
            <a:r>
              <a:rPr lang="zh-CN" altLang="en-US" sz="800" dirty="0"/>
              <a:t>大调非常少见、微妙、不易掌控。我总想到加布里埃尔</a:t>
            </a:r>
            <a:r>
              <a:rPr lang="en-US" altLang="zh-CN" sz="800" dirty="0"/>
              <a:t>·</a:t>
            </a:r>
            <a:r>
              <a:rPr lang="zh-CN" altLang="en-US" sz="800" dirty="0"/>
              <a:t>福雷</a:t>
            </a:r>
            <a:r>
              <a:rPr lang="en-US" altLang="zh-CN" sz="800" dirty="0"/>
              <a:t>《</a:t>
            </a:r>
            <a:r>
              <a:rPr lang="zh-CN" altLang="en-US" sz="800" dirty="0"/>
              <a:t>安魂曲</a:t>
            </a:r>
            <a:r>
              <a:rPr lang="en-US" altLang="zh-CN" sz="800" dirty="0"/>
              <a:t>》</a:t>
            </a:r>
            <a:r>
              <a:rPr lang="zh-CN" altLang="en-US" sz="800" dirty="0"/>
              <a:t>中的“</a:t>
            </a:r>
            <a:r>
              <a:rPr lang="en-US" altLang="zh-CN" sz="800" dirty="0"/>
              <a:t>Libera me, Domine”</a:t>
            </a:r>
            <a:r>
              <a:rPr lang="zh-CN" altLang="en-US" sz="800" dirty="0"/>
              <a:t>，其中全合唱也唱着“</a:t>
            </a:r>
            <a:r>
              <a:rPr lang="en-US" altLang="zh-CN" sz="800" dirty="0"/>
              <a:t>Libera me, Domine”</a:t>
            </a:r>
            <a:r>
              <a:rPr lang="zh-CN" altLang="en-US" sz="800" dirty="0"/>
              <a:t>，与</a:t>
            </a:r>
            <a:r>
              <a:rPr lang="en-US" altLang="zh-CN" sz="800" dirty="0"/>
              <a:t>《Va, </a:t>
            </a:r>
            <a:r>
              <a:rPr lang="en-US" altLang="zh-CN" sz="800" dirty="0" err="1"/>
              <a:t>pensiero</a:t>
            </a:r>
            <a:r>
              <a:rPr lang="en-US" altLang="zh-CN" sz="800" dirty="0"/>
              <a:t>》</a:t>
            </a:r>
            <a:r>
              <a:rPr lang="zh-CN" altLang="en-US" sz="800" dirty="0"/>
              <a:t>有相似的意境。</a:t>
            </a:r>
            <a:endParaRPr lang="en-US" altLang="zh-CN" sz="800" dirty="0"/>
          </a:p>
          <a:p>
            <a:endParaRPr lang="zh-CN" altLang="en-US" sz="800" dirty="0"/>
          </a:p>
          <a:p>
            <a:r>
              <a:rPr lang="zh-CN" altLang="en-US" sz="800" b="1" dirty="0"/>
              <a:t>德特列夫</a:t>
            </a:r>
            <a:r>
              <a:rPr lang="en-US" altLang="zh-CN" sz="800" b="1" dirty="0"/>
              <a:t>·</a:t>
            </a:r>
            <a:r>
              <a:rPr lang="zh-CN" altLang="en-US" sz="800" b="1" dirty="0"/>
              <a:t>吉塞：</a:t>
            </a:r>
            <a:r>
              <a:rPr lang="zh-CN" altLang="en-US" sz="800" dirty="0"/>
              <a:t> 从音乐色彩的角度来看，威尔第在创作</a:t>
            </a:r>
            <a:r>
              <a:rPr lang="en-US" altLang="zh-CN" sz="800" dirty="0"/>
              <a:t>《</a:t>
            </a:r>
            <a:r>
              <a:rPr lang="zh-CN" altLang="en-US" sz="800" dirty="0"/>
              <a:t>弄臣</a:t>
            </a:r>
            <a:r>
              <a:rPr lang="en-US" altLang="zh-CN" sz="800" dirty="0"/>
              <a:t>》</a:t>
            </a:r>
            <a:r>
              <a:rPr lang="zh-CN" altLang="en-US" sz="800" dirty="0"/>
              <a:t>时首次提到音乐的色调概念（</a:t>
            </a:r>
            <a:r>
              <a:rPr lang="en-US" altLang="zh-CN" sz="800" dirty="0" err="1"/>
              <a:t>tinta</a:t>
            </a:r>
            <a:r>
              <a:rPr lang="zh-CN" altLang="en-US" sz="800" dirty="0"/>
              <a:t>）。</a:t>
            </a:r>
            <a:r>
              <a:rPr lang="en-US" altLang="zh-CN" sz="800" dirty="0"/>
              <a:t>《</a:t>
            </a:r>
            <a:r>
              <a:rPr lang="zh-CN" altLang="en-US" sz="800" dirty="0"/>
              <a:t>弄臣</a:t>
            </a:r>
            <a:r>
              <a:rPr lang="en-US" altLang="zh-CN" sz="800" dirty="0"/>
              <a:t>》</a:t>
            </a:r>
            <a:r>
              <a:rPr lang="zh-CN" altLang="en-US" sz="800" dirty="0"/>
              <a:t>创作于</a:t>
            </a:r>
            <a:r>
              <a:rPr lang="en-US" altLang="zh-CN" sz="800" dirty="0"/>
              <a:t>《</a:t>
            </a:r>
            <a:r>
              <a:rPr lang="zh-CN" altLang="en-US" sz="800" dirty="0"/>
              <a:t>纳布科</a:t>
            </a:r>
            <a:r>
              <a:rPr lang="en-US" altLang="zh-CN" sz="800" dirty="0"/>
              <a:t>》</a:t>
            </a:r>
            <a:r>
              <a:rPr lang="zh-CN" altLang="en-US" sz="800" dirty="0"/>
              <a:t>近十年后，那么</a:t>
            </a:r>
            <a:r>
              <a:rPr lang="en-US" altLang="zh-CN" sz="800" dirty="0"/>
              <a:t>《</a:t>
            </a:r>
            <a:r>
              <a:rPr lang="zh-CN" altLang="en-US" sz="800" dirty="0"/>
              <a:t>纳布科</a:t>
            </a:r>
            <a:r>
              <a:rPr lang="en-US" altLang="zh-CN" sz="800" dirty="0"/>
              <a:t>》</a:t>
            </a:r>
            <a:r>
              <a:rPr lang="zh-CN" altLang="en-US" sz="800" dirty="0"/>
              <a:t>是否也有类似的音乐色调？</a:t>
            </a:r>
          </a:p>
          <a:p>
            <a:r>
              <a:rPr lang="zh-CN" altLang="en-US" sz="800" b="1" dirty="0"/>
              <a:t>贝特朗</a:t>
            </a:r>
            <a:r>
              <a:rPr lang="en-US" altLang="zh-CN" sz="800" b="1" dirty="0"/>
              <a:t>·</a:t>
            </a:r>
            <a:r>
              <a:rPr lang="zh-CN" altLang="en-US" sz="800" b="1" dirty="0"/>
              <a:t>德</a:t>
            </a:r>
            <a:r>
              <a:rPr lang="en-US" altLang="zh-CN" sz="800" b="1" dirty="0"/>
              <a:t>·</a:t>
            </a:r>
            <a:r>
              <a:rPr lang="zh-CN" altLang="en-US" sz="800" b="1" dirty="0"/>
              <a:t>比利：</a:t>
            </a:r>
            <a:r>
              <a:rPr lang="zh-CN" altLang="en-US" sz="800" dirty="0"/>
              <a:t> 可能还没有达到后期作品那样的色彩鲜明，但</a:t>
            </a:r>
            <a:r>
              <a:rPr lang="en-US" altLang="zh-CN" sz="800" dirty="0"/>
              <a:t>《</a:t>
            </a:r>
            <a:r>
              <a:rPr lang="zh-CN" altLang="en-US" sz="800" dirty="0"/>
              <a:t>纳布科</a:t>
            </a:r>
            <a:r>
              <a:rPr lang="en-US" altLang="zh-CN" sz="800" dirty="0"/>
              <a:t>》</a:t>
            </a:r>
            <a:r>
              <a:rPr lang="zh-CN" altLang="en-US" sz="800" dirty="0"/>
              <a:t>确实有很多室内乐式的片段，比如在</a:t>
            </a:r>
            <a:r>
              <a:rPr lang="en-US" altLang="zh-CN" sz="800" dirty="0"/>
              <a:t>《Va, </a:t>
            </a:r>
            <a:r>
              <a:rPr lang="en-US" altLang="zh-CN" sz="800" dirty="0" err="1"/>
              <a:t>pensiero</a:t>
            </a:r>
            <a:r>
              <a:rPr lang="en-US" altLang="zh-CN" sz="800" dirty="0"/>
              <a:t>》</a:t>
            </a:r>
            <a:r>
              <a:rPr lang="zh-CN" altLang="en-US" sz="800" dirty="0"/>
              <a:t>的序曲中有长笛独奏，象征着灵魂飘过或飞翔的思绪。阿比盖尔去世时的独奏大提琴直接引用了罗西尼的</a:t>
            </a:r>
            <a:r>
              <a:rPr lang="en-US" altLang="zh-CN" sz="800" dirty="0"/>
              <a:t>《</a:t>
            </a:r>
            <a:r>
              <a:rPr lang="zh-CN" altLang="en-US" sz="800" dirty="0"/>
              <a:t>威廉</a:t>
            </a:r>
            <a:r>
              <a:rPr lang="en-US" altLang="zh-CN" sz="800" dirty="0"/>
              <a:t>·</a:t>
            </a:r>
            <a:r>
              <a:rPr lang="zh-CN" altLang="en-US" sz="800" dirty="0"/>
              <a:t>退尔</a:t>
            </a:r>
            <a:r>
              <a:rPr lang="en-US" altLang="zh-CN" sz="800" dirty="0"/>
              <a:t>》</a:t>
            </a:r>
            <a:r>
              <a:rPr lang="zh-CN" altLang="en-US" sz="800" dirty="0"/>
              <a:t>，表现了射中苹果的那一刻。在扎卡利亚的祈祷中，威尔第也用上了六把大提琴的重奏，类似于罗西尼的</a:t>
            </a:r>
            <a:r>
              <a:rPr lang="en-US" altLang="zh-CN" sz="800" dirty="0"/>
              <a:t>《</a:t>
            </a:r>
            <a:r>
              <a:rPr lang="zh-CN" altLang="en-US" sz="800" dirty="0"/>
              <a:t>威廉</a:t>
            </a:r>
            <a:r>
              <a:rPr lang="en-US" altLang="zh-CN" sz="800" dirty="0"/>
              <a:t>·</a:t>
            </a:r>
            <a:r>
              <a:rPr lang="zh-CN" altLang="en-US" sz="800" dirty="0"/>
              <a:t>退尔</a:t>
            </a:r>
            <a:r>
              <a:rPr lang="en-US" altLang="zh-CN" sz="800" dirty="0"/>
              <a:t>》</a:t>
            </a:r>
            <a:r>
              <a:rPr lang="zh-CN" altLang="en-US" sz="800" dirty="0"/>
              <a:t>。在扎卡利亚的场景中，铜管乐器具有金色和深沉的色彩，类似于瓦格纳常用的黑暗色调。</a:t>
            </a:r>
            <a:endParaRPr lang="en-US" altLang="zh-CN" sz="800" dirty="0"/>
          </a:p>
          <a:p>
            <a:endParaRPr lang="zh-CN" altLang="en-US" sz="800" dirty="0"/>
          </a:p>
          <a:p>
            <a:pPr marL="0" marR="0"/>
            <a:endParaRPr lang="de-DE" altLang="zh-CN" sz="800" dirty="0">
              <a:effectLst/>
              <a:latin typeface="DengXian (Body)"/>
              <a:ea typeface="DengXian Light" panose="02010600030101010101" pitchFamily="2" charset="-122"/>
            </a:endParaRPr>
          </a:p>
        </p:txBody>
      </p:sp>
      <p:sp>
        <p:nvSpPr>
          <p:cNvPr id="5" name="TextBox 4">
            <a:extLst>
              <a:ext uri="{FF2B5EF4-FFF2-40B4-BE49-F238E27FC236}">
                <a16:creationId xmlns:a16="http://schemas.microsoft.com/office/drawing/2014/main" id="{6AD3058A-0F79-7D99-BE5C-19D654D53AE7}"/>
              </a:ext>
            </a:extLst>
          </p:cNvPr>
          <p:cNvSpPr txBox="1"/>
          <p:nvPr/>
        </p:nvSpPr>
        <p:spPr>
          <a:xfrm>
            <a:off x="4951446" y="117693"/>
            <a:ext cx="4613895" cy="3908762"/>
          </a:xfrm>
          <a:prstGeom prst="rect">
            <a:avLst/>
          </a:prstGeom>
          <a:noFill/>
        </p:spPr>
        <p:txBody>
          <a:bodyPr wrap="square">
            <a:spAutoFit/>
          </a:bodyPr>
          <a:lstStyle/>
          <a:p>
            <a:r>
              <a:rPr lang="zh-CN" altLang="en-US" sz="800" b="1" dirty="0"/>
              <a:t>德特列夫</a:t>
            </a:r>
            <a:r>
              <a:rPr lang="en-US" altLang="zh-CN" sz="800" b="1" dirty="0"/>
              <a:t>·</a:t>
            </a:r>
            <a:r>
              <a:rPr lang="zh-CN" altLang="en-US" sz="800" b="1" dirty="0"/>
              <a:t>吉塞：</a:t>
            </a:r>
            <a:r>
              <a:rPr lang="zh-CN" altLang="en-US" sz="800" dirty="0"/>
              <a:t> 开场的长号合唱也如此</a:t>
            </a:r>
            <a:r>
              <a:rPr lang="en-US" altLang="zh-CN" sz="800" dirty="0"/>
              <a:t>……</a:t>
            </a:r>
          </a:p>
          <a:p>
            <a:r>
              <a:rPr lang="zh-CN" altLang="en-US" sz="800" b="1" dirty="0"/>
              <a:t>贝特朗</a:t>
            </a:r>
            <a:r>
              <a:rPr lang="en-US" altLang="zh-CN" sz="800" b="1" dirty="0"/>
              <a:t>·</a:t>
            </a:r>
            <a:r>
              <a:rPr lang="zh-CN" altLang="en-US" sz="800" b="1" dirty="0"/>
              <a:t>德</a:t>
            </a:r>
            <a:r>
              <a:rPr lang="en-US" altLang="zh-CN" sz="800" b="1" dirty="0"/>
              <a:t>·</a:t>
            </a:r>
            <a:r>
              <a:rPr lang="zh-CN" altLang="en-US" sz="800" b="1" dirty="0"/>
              <a:t>比利：</a:t>
            </a:r>
            <a:r>
              <a:rPr lang="zh-CN" altLang="en-US" sz="800" dirty="0"/>
              <a:t> 完全正确。这部歌剧的对比度非常强，从铜管低音到竖琴伴奏的女声合唱，非常极端。它并不遵循严格逻辑，仿佛是一个接一个的惊喜。</a:t>
            </a:r>
          </a:p>
          <a:p>
            <a:endParaRPr lang="en-US" altLang="zh-CN" sz="800" b="1" dirty="0"/>
          </a:p>
          <a:p>
            <a:r>
              <a:rPr lang="zh-CN" altLang="en-US" sz="800" b="1" dirty="0"/>
              <a:t>德特列夫</a:t>
            </a:r>
            <a:r>
              <a:rPr lang="en-US" altLang="zh-CN" sz="800" b="1" dirty="0"/>
              <a:t>·</a:t>
            </a:r>
            <a:r>
              <a:rPr lang="zh-CN" altLang="en-US" sz="800" b="1" dirty="0"/>
              <a:t>吉塞：</a:t>
            </a:r>
            <a:r>
              <a:rPr lang="zh-CN" altLang="en-US" sz="800" dirty="0"/>
              <a:t> 威尔第具有强烈的戏剧天赋，擅长思考舞台和场景。</a:t>
            </a:r>
          </a:p>
          <a:p>
            <a:r>
              <a:rPr lang="zh-CN" altLang="en-US" sz="800" b="1" dirty="0"/>
              <a:t>贝特朗</a:t>
            </a:r>
            <a:r>
              <a:rPr lang="en-US" altLang="zh-CN" sz="800" b="1" dirty="0"/>
              <a:t>·</a:t>
            </a:r>
            <a:r>
              <a:rPr lang="zh-CN" altLang="en-US" sz="800" b="1" dirty="0"/>
              <a:t>德</a:t>
            </a:r>
            <a:r>
              <a:rPr lang="en-US" altLang="zh-CN" sz="800" b="1" dirty="0"/>
              <a:t>·</a:t>
            </a:r>
            <a:r>
              <a:rPr lang="zh-CN" altLang="en-US" sz="800" b="1" dirty="0"/>
              <a:t>比利：</a:t>
            </a:r>
            <a:r>
              <a:rPr lang="zh-CN" altLang="en-US" sz="800" dirty="0"/>
              <a:t> 是的，他在这方面绝对是一位天才，</a:t>
            </a:r>
            <a:r>
              <a:rPr lang="en-US" altLang="zh-CN" sz="800" dirty="0"/>
              <a:t>《</a:t>
            </a:r>
            <a:r>
              <a:rPr lang="zh-CN" altLang="en-US" sz="800" dirty="0"/>
              <a:t>纳布科</a:t>
            </a:r>
            <a:r>
              <a:rPr lang="en-US" altLang="zh-CN" sz="800" dirty="0"/>
              <a:t>》</a:t>
            </a:r>
            <a:r>
              <a:rPr lang="zh-CN" altLang="en-US" sz="800" dirty="0"/>
              <a:t>的乐谱中已经显现了这种特质。整部歌剧充满了惊人的能量，这是它的决定性品质。</a:t>
            </a:r>
            <a:endParaRPr lang="en-US" altLang="zh-CN" sz="800" dirty="0"/>
          </a:p>
          <a:p>
            <a:endParaRPr lang="en-US" altLang="zh-CN" sz="800" dirty="0"/>
          </a:p>
          <a:p>
            <a:r>
              <a:rPr lang="zh-CN" altLang="en-US" sz="800" b="1" dirty="0"/>
              <a:t>丽贝卡</a:t>
            </a:r>
            <a:r>
              <a:rPr lang="en-US" altLang="zh-CN" sz="800" b="1" dirty="0"/>
              <a:t>·</a:t>
            </a:r>
            <a:r>
              <a:rPr lang="zh-CN" altLang="en-US" sz="800" b="1" dirty="0"/>
              <a:t>格赖特尔：</a:t>
            </a:r>
            <a:r>
              <a:rPr lang="zh-CN" altLang="en-US" sz="800" dirty="0"/>
              <a:t> 乐团在歌剧中发挥了强烈的存在感，铜管和打击乐尤其明显。指挥面对这些有什么特别的挑战？</a:t>
            </a:r>
          </a:p>
          <a:p>
            <a:r>
              <a:rPr lang="zh-CN" altLang="en-US" sz="800" b="1" dirty="0"/>
              <a:t>贝特朗</a:t>
            </a:r>
            <a:r>
              <a:rPr lang="en-US" altLang="zh-CN" sz="800" b="1" dirty="0"/>
              <a:t>·</a:t>
            </a:r>
            <a:r>
              <a:rPr lang="zh-CN" altLang="en-US" sz="800" b="1" dirty="0"/>
              <a:t>德</a:t>
            </a:r>
            <a:r>
              <a:rPr lang="en-US" altLang="zh-CN" sz="800" b="1" dirty="0"/>
              <a:t>·</a:t>
            </a:r>
            <a:r>
              <a:rPr lang="zh-CN" altLang="en-US" sz="800" b="1" dirty="0"/>
              <a:t>比利：</a:t>
            </a:r>
            <a:r>
              <a:rPr lang="zh-CN" altLang="en-US" sz="800" dirty="0"/>
              <a:t> 每位指挥的首要任务是确保歌手不会被乐团盖住。我们在排练中花了很多时间调整音量，因为威尔第的编曲确实非常密集。如今一些演出甚至会去掉某些乐器，但我们不会这样做。舞台乐队编制非常大，包含三支单簧管、打击乐、铜管等，还特别加入了小鼓和军鼓。序曲中就有小鼓，几乎像是小鼓协奏曲，但听起来效果极好。与大编制合唱团合作产生极弱音是最美妙的体验。三人合唱出弱音很容易，但百人合唱是个挑战。乐谱上很多地方标注了强音，我们常常需要减弱。</a:t>
            </a:r>
            <a:endParaRPr lang="en-US" altLang="zh-CN" sz="800" dirty="0"/>
          </a:p>
          <a:p>
            <a:endParaRPr lang="zh-CN" altLang="en-US" sz="800" dirty="0"/>
          </a:p>
          <a:p>
            <a:r>
              <a:rPr lang="zh-CN" altLang="en-US" sz="800" b="1" dirty="0"/>
              <a:t>德特列夫</a:t>
            </a:r>
            <a:r>
              <a:rPr lang="en-US" altLang="zh-CN" sz="800" b="1" dirty="0"/>
              <a:t>·</a:t>
            </a:r>
            <a:r>
              <a:rPr lang="zh-CN" altLang="en-US" sz="800" b="1" dirty="0"/>
              <a:t>吉塞：</a:t>
            </a:r>
            <a:r>
              <a:rPr lang="zh-CN" altLang="en-US" sz="800" dirty="0"/>
              <a:t> 乐器编排需要经验，通过时间积累才能掌握。</a:t>
            </a:r>
          </a:p>
          <a:p>
            <a:r>
              <a:rPr lang="zh-CN" altLang="en-US" sz="800" b="1" dirty="0"/>
              <a:t>贝特朗</a:t>
            </a:r>
            <a:r>
              <a:rPr lang="en-US" altLang="zh-CN" sz="800" b="1" dirty="0"/>
              <a:t>·</a:t>
            </a:r>
            <a:r>
              <a:rPr lang="zh-CN" altLang="en-US" sz="800" b="1" dirty="0"/>
              <a:t>德</a:t>
            </a:r>
            <a:r>
              <a:rPr lang="en-US" altLang="zh-CN" sz="800" b="1" dirty="0"/>
              <a:t>·</a:t>
            </a:r>
            <a:r>
              <a:rPr lang="zh-CN" altLang="en-US" sz="800" b="1" dirty="0"/>
              <a:t>比利：</a:t>
            </a:r>
            <a:r>
              <a:rPr lang="zh-CN" altLang="en-US" sz="800" dirty="0"/>
              <a:t> </a:t>
            </a:r>
            <a:r>
              <a:rPr lang="en-US" altLang="zh-CN" sz="800" dirty="0"/>
              <a:t>《</a:t>
            </a:r>
            <a:r>
              <a:rPr lang="zh-CN" altLang="en-US" sz="800" dirty="0"/>
              <a:t>纳布科</a:t>
            </a:r>
            <a:r>
              <a:rPr lang="en-US" altLang="zh-CN" sz="800" dirty="0"/>
              <a:t>》</a:t>
            </a:r>
            <a:r>
              <a:rPr lang="zh-CN" altLang="en-US" sz="800" dirty="0"/>
              <a:t>是威尔第的第三部歌剧，但他花时间精心编排，表现出很高的音乐细腻度，尽管有些技巧需要时间成熟，但有些部分从一开始就非常出色。</a:t>
            </a:r>
            <a:endParaRPr lang="en-US" altLang="zh-CN" sz="800" dirty="0"/>
          </a:p>
          <a:p>
            <a:endParaRPr lang="zh-CN" altLang="en-US" sz="800" dirty="0"/>
          </a:p>
          <a:p>
            <a:r>
              <a:rPr lang="zh-CN" altLang="en-US" sz="800" b="1" dirty="0"/>
              <a:t>德特列夫</a:t>
            </a:r>
            <a:r>
              <a:rPr lang="en-US" altLang="zh-CN" sz="800" b="1" dirty="0"/>
              <a:t>·</a:t>
            </a:r>
            <a:r>
              <a:rPr lang="zh-CN" altLang="en-US" sz="800" b="1" dirty="0"/>
              <a:t>吉塞：</a:t>
            </a:r>
            <a:r>
              <a:rPr lang="zh-CN" altLang="en-US" sz="800" dirty="0"/>
              <a:t> 在经历数十年后，</a:t>
            </a:r>
            <a:r>
              <a:rPr lang="en-US" altLang="zh-CN" sz="800" dirty="0"/>
              <a:t>《</a:t>
            </a:r>
            <a:r>
              <a:rPr lang="zh-CN" altLang="en-US" sz="800" dirty="0"/>
              <a:t>纳布科</a:t>
            </a:r>
            <a:r>
              <a:rPr lang="en-US" altLang="zh-CN" sz="800" dirty="0"/>
              <a:t>》</a:t>
            </a:r>
            <a:r>
              <a:rPr lang="zh-CN" altLang="en-US" sz="800" dirty="0"/>
              <a:t>终于再次登上菩提树下国家歌剧院的舞台，这对你意味着什么？你对这次演出有什么期待？</a:t>
            </a:r>
          </a:p>
          <a:p>
            <a:r>
              <a:rPr lang="zh-CN" altLang="en-US" sz="800" b="1" dirty="0"/>
              <a:t>贝特朗</a:t>
            </a:r>
            <a:r>
              <a:rPr lang="en-US" altLang="zh-CN" sz="800" b="1" dirty="0"/>
              <a:t>·</a:t>
            </a:r>
            <a:r>
              <a:rPr lang="zh-CN" altLang="en-US" sz="800" b="1" dirty="0"/>
              <a:t>德</a:t>
            </a:r>
            <a:r>
              <a:rPr lang="en-US" altLang="zh-CN" sz="800" b="1" dirty="0"/>
              <a:t>·</a:t>
            </a:r>
            <a:r>
              <a:rPr lang="zh-CN" altLang="en-US" sz="800" b="1" dirty="0"/>
              <a:t>比利：</a:t>
            </a:r>
            <a:r>
              <a:rPr lang="zh-CN" altLang="en-US" sz="800" dirty="0"/>
              <a:t> 签约时并不知道它</a:t>
            </a:r>
            <a:r>
              <a:rPr lang="en-US" altLang="zh-CN" sz="800" dirty="0"/>
              <a:t>1963</a:t>
            </a:r>
            <a:r>
              <a:rPr lang="zh-CN" altLang="en-US" sz="800" dirty="0"/>
              <a:t>年才首演，且自</a:t>
            </a:r>
            <a:r>
              <a:rPr lang="en-US" altLang="zh-CN" sz="800" dirty="0"/>
              <a:t>60</a:t>
            </a:r>
            <a:r>
              <a:rPr lang="zh-CN" altLang="en-US" sz="800" dirty="0"/>
              <a:t>年代末后再未演出。感觉就像</a:t>
            </a:r>
            <a:r>
              <a:rPr lang="en-US" altLang="zh-CN" sz="800" dirty="0"/>
              <a:t>2006</a:t>
            </a:r>
            <a:r>
              <a:rPr lang="zh-CN" altLang="en-US" sz="800" dirty="0"/>
              <a:t>年在维也纳首次完整演出</a:t>
            </a:r>
            <a:r>
              <a:rPr lang="en-US" altLang="zh-CN" sz="800" dirty="0"/>
              <a:t>《</a:t>
            </a:r>
            <a:r>
              <a:rPr lang="zh-CN" altLang="en-US" sz="800" dirty="0"/>
              <a:t>唐</a:t>
            </a:r>
            <a:r>
              <a:rPr lang="en-US" altLang="zh-CN" sz="800" dirty="0"/>
              <a:t>·</a:t>
            </a:r>
            <a:r>
              <a:rPr lang="zh-CN" altLang="en-US" sz="800" dirty="0"/>
              <a:t>卡洛</a:t>
            </a:r>
            <a:r>
              <a:rPr lang="en-US" altLang="zh-CN" sz="800" dirty="0"/>
              <a:t>》</a:t>
            </a:r>
            <a:r>
              <a:rPr lang="zh-CN" altLang="en-US" sz="800" dirty="0"/>
              <a:t>的法语原版。我作为指挥，正如埃里希</a:t>
            </a:r>
            <a:r>
              <a:rPr lang="en-US" altLang="zh-CN" sz="800" dirty="0"/>
              <a:t>·</a:t>
            </a:r>
            <a:r>
              <a:rPr lang="zh-CN" altLang="en-US" sz="800" dirty="0"/>
              <a:t>莱恩斯多夫所说，是作曲家的代言人。我尝试理解威尔第的意图并实现它。我大多数威尔第的作品都已指挥过，而这次在国家歌剧院的制作却是我的</a:t>
            </a:r>
            <a:r>
              <a:rPr lang="en-US" altLang="zh-CN" sz="800" dirty="0"/>
              <a:t>《</a:t>
            </a:r>
            <a:r>
              <a:rPr lang="zh-CN" altLang="en-US" sz="800" dirty="0"/>
              <a:t>纳布科</a:t>
            </a:r>
            <a:r>
              <a:rPr lang="en-US" altLang="zh-CN" sz="800" dirty="0"/>
              <a:t>》</a:t>
            </a:r>
            <a:r>
              <a:rPr lang="zh-CN" altLang="en-US" sz="800" dirty="0"/>
              <a:t>首演</a:t>
            </a:r>
            <a:r>
              <a:rPr lang="en-US" altLang="zh-CN" sz="800" dirty="0"/>
              <a:t>——</a:t>
            </a:r>
            <a:r>
              <a:rPr lang="zh-CN" altLang="en-US" sz="800" dirty="0"/>
              <a:t>真是时候了！我长久以来熟悉这个作品，这里我与没有传统负担的乐团和合唱团合作，大家都在同一起跑线上。我们有许多角色首演者，只有卢卡</a:t>
            </a:r>
            <a:r>
              <a:rPr lang="en-US" altLang="zh-CN" sz="800" dirty="0"/>
              <a:t>·</a:t>
            </a:r>
            <a:r>
              <a:rPr lang="zh-CN" altLang="en-US" sz="800" dirty="0"/>
              <a:t>萨尔西在纳布科角色中有丰富经验，这是件好事，给了我们坚实的基础。对于我来说，</a:t>
            </a:r>
            <a:r>
              <a:rPr lang="en-US" altLang="zh-CN" sz="800" dirty="0"/>
              <a:t>《</a:t>
            </a:r>
            <a:r>
              <a:rPr lang="zh-CN" altLang="en-US" sz="800" dirty="0"/>
              <a:t>纳布科</a:t>
            </a:r>
            <a:r>
              <a:rPr lang="en-US" altLang="zh-CN" sz="800" dirty="0"/>
              <a:t>》</a:t>
            </a:r>
            <a:r>
              <a:rPr lang="zh-CN" altLang="en-US" sz="800" dirty="0"/>
              <a:t>和柏林有一种命运的联系：大约</a:t>
            </a:r>
            <a:r>
              <a:rPr lang="en-US" altLang="zh-CN" sz="800" dirty="0"/>
              <a:t>30</a:t>
            </a:r>
            <a:r>
              <a:rPr lang="zh-CN" altLang="en-US" sz="800" dirty="0"/>
              <a:t>年前，我在德绍担任指挥，当年首次造访柏林时在德国歌剧院观看的第一部歌剧就是</a:t>
            </a:r>
            <a:r>
              <a:rPr lang="en-US" altLang="zh-CN" sz="800" dirty="0"/>
              <a:t>《</a:t>
            </a:r>
            <a:r>
              <a:rPr lang="zh-CN" altLang="en-US" sz="800" dirty="0"/>
              <a:t>纳布科</a:t>
            </a:r>
            <a:r>
              <a:rPr lang="en-US" altLang="zh-CN" sz="800" dirty="0"/>
              <a:t>》</a:t>
            </a:r>
            <a:r>
              <a:rPr lang="zh-CN" altLang="en-US" sz="800" dirty="0"/>
              <a:t>。现在，又为我打开了一扇新的大门。</a:t>
            </a:r>
          </a:p>
          <a:p>
            <a:endParaRPr lang="zh-CN" altLang="en-US" sz="800" dirty="0"/>
          </a:p>
        </p:txBody>
      </p:sp>
    </p:spTree>
    <p:extLst>
      <p:ext uri="{BB962C8B-B14F-4D97-AF65-F5344CB8AC3E}">
        <p14:creationId xmlns:p14="http://schemas.microsoft.com/office/powerpoint/2010/main" val="760417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E652F23B-ED12-6882-DBD3-11779C458670}"/>
              </a:ext>
            </a:extLst>
          </p:cNvPr>
          <p:cNvPicPr>
            <a:picLocks noChangeAspect="1"/>
          </p:cNvPicPr>
          <p:nvPr/>
        </p:nvPicPr>
        <p:blipFill>
          <a:blip r:embed="rId2"/>
          <a:stretch>
            <a:fillRect/>
          </a:stretch>
        </p:blipFill>
        <p:spPr>
          <a:xfrm>
            <a:off x="542862" y="643466"/>
            <a:ext cx="4261865" cy="5571066"/>
          </a:xfrm>
          <a:prstGeom prst="rect">
            <a:avLst/>
          </a:prstGeom>
        </p:spPr>
      </p:pic>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1019105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69B908A3-53D9-599B-D122-574BE0CED8CE}"/>
              </a:ext>
            </a:extLst>
          </p:cNvPr>
          <p:cNvPicPr>
            <a:picLocks noChangeAspect="1"/>
          </p:cNvPicPr>
          <p:nvPr/>
        </p:nvPicPr>
        <p:blipFill>
          <a:blip r:embed="rId2"/>
          <a:stretch>
            <a:fillRect/>
          </a:stretch>
        </p:blipFill>
        <p:spPr>
          <a:xfrm>
            <a:off x="605536" y="643466"/>
            <a:ext cx="4136516" cy="5571066"/>
          </a:xfrm>
          <a:prstGeom prst="rect">
            <a:avLst/>
          </a:prstGeom>
        </p:spPr>
      </p:pic>
      <p:pic>
        <p:nvPicPr>
          <p:cNvPr id="3" name="Grafik 2">
            <a:extLst>
              <a:ext uri="{FF2B5EF4-FFF2-40B4-BE49-F238E27FC236}">
                <a16:creationId xmlns:a16="http://schemas.microsoft.com/office/drawing/2014/main" id="{6A2985BA-AC06-236A-515B-B52C4DD07E82}"/>
              </a:ext>
            </a:extLst>
          </p:cNvPr>
          <p:cNvPicPr>
            <a:picLocks noChangeAspect="1"/>
          </p:cNvPicPr>
          <p:nvPr/>
        </p:nvPicPr>
        <p:blipFill>
          <a:blip r:embed="rId3"/>
          <a:stretch>
            <a:fillRect/>
          </a:stretch>
        </p:blipFill>
        <p:spPr>
          <a:xfrm>
            <a:off x="5177874" y="643467"/>
            <a:ext cx="4108660" cy="5571066"/>
          </a:xfrm>
          <a:prstGeom prst="rect">
            <a:avLst/>
          </a:prstGeom>
        </p:spPr>
      </p:pic>
    </p:spTree>
    <p:extLst>
      <p:ext uri="{BB962C8B-B14F-4D97-AF65-F5344CB8AC3E}">
        <p14:creationId xmlns:p14="http://schemas.microsoft.com/office/powerpoint/2010/main" val="150894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Zeichnung enthält.&#10;&#10;Automatisch generierte Beschreibung">
            <a:extLst>
              <a:ext uri="{FF2B5EF4-FFF2-40B4-BE49-F238E27FC236}">
                <a16:creationId xmlns:a16="http://schemas.microsoft.com/office/drawing/2014/main" id="{4E960265-8A4A-604C-3EB3-57C8EDC15E10}"/>
              </a:ext>
            </a:extLst>
          </p:cNvPr>
          <p:cNvPicPr>
            <a:picLocks noChangeAspect="1"/>
          </p:cNvPicPr>
          <p:nvPr/>
        </p:nvPicPr>
        <p:blipFill rotWithShape="1">
          <a:blip r:embed="rId2">
            <a:extLst>
              <a:ext uri="{28A0092B-C50C-407E-A947-70E740481C1C}">
                <a14:useLocalDpi xmlns:a14="http://schemas.microsoft.com/office/drawing/2010/main" val="0"/>
              </a:ext>
            </a:extLst>
          </a:blip>
          <a:srcRect l="30788" r="10928" b="-1"/>
          <a:stretch/>
        </p:blipFill>
        <p:spPr>
          <a:xfrm>
            <a:off x="20" y="10"/>
            <a:ext cx="5988150" cy="6857990"/>
          </a:xfrm>
          <a:prstGeom prst="rect">
            <a:avLst/>
          </a:prstGeom>
        </p:spPr>
      </p:pic>
      <p:pic>
        <p:nvPicPr>
          <p:cNvPr id="3" name="Grafik 2" descr="Ein Bild, das Person, Gruppe, Personen, Läufer enthält.&#10;&#10;Automatisch generierte Beschreibung">
            <a:extLst>
              <a:ext uri="{FF2B5EF4-FFF2-40B4-BE49-F238E27FC236}">
                <a16:creationId xmlns:a16="http://schemas.microsoft.com/office/drawing/2014/main" id="{F02405D6-774D-E199-02EB-989CE7DEDC65}"/>
              </a:ext>
            </a:extLst>
          </p:cNvPr>
          <p:cNvPicPr>
            <a:picLocks noChangeAspect="1"/>
          </p:cNvPicPr>
          <p:nvPr/>
        </p:nvPicPr>
        <p:blipFill rotWithShape="1">
          <a:blip r:embed="rId3">
            <a:extLst>
              <a:ext uri="{28A0092B-C50C-407E-A947-70E740481C1C}">
                <a14:useLocalDpi xmlns:a14="http://schemas.microsoft.com/office/drawing/2010/main" val="0"/>
              </a:ext>
            </a:extLst>
          </a:blip>
          <a:srcRect l="4612" r="19911" b="-4"/>
          <a:stretch/>
        </p:blipFill>
        <p:spPr>
          <a:xfrm>
            <a:off x="6121908" y="1"/>
            <a:ext cx="3784092" cy="3346704"/>
          </a:xfrm>
          <a:prstGeom prst="rect">
            <a:avLst/>
          </a:prstGeom>
        </p:spPr>
      </p:pic>
      <p:pic>
        <p:nvPicPr>
          <p:cNvPr id="5" name="Grafik 4" descr="Ein Bild, das Person, Personen, Gruppe, angezogen enthält.&#10;&#10;Automatisch generierte Beschreibung">
            <a:extLst>
              <a:ext uri="{FF2B5EF4-FFF2-40B4-BE49-F238E27FC236}">
                <a16:creationId xmlns:a16="http://schemas.microsoft.com/office/drawing/2014/main" id="{DECE00DA-1EA1-8F51-A3C9-17639A4014C8}"/>
              </a:ext>
            </a:extLst>
          </p:cNvPr>
          <p:cNvPicPr>
            <a:picLocks noChangeAspect="1"/>
          </p:cNvPicPr>
          <p:nvPr/>
        </p:nvPicPr>
        <p:blipFill rotWithShape="1">
          <a:blip r:embed="rId4">
            <a:extLst>
              <a:ext uri="{28A0092B-C50C-407E-A947-70E740481C1C}">
                <a14:useLocalDpi xmlns:a14="http://schemas.microsoft.com/office/drawing/2010/main" val="0"/>
              </a:ext>
            </a:extLst>
          </a:blip>
          <a:srcRect l="24527" r="-4" b="-4"/>
          <a:stretch/>
        </p:blipFill>
        <p:spPr>
          <a:xfrm>
            <a:off x="6121906" y="3511296"/>
            <a:ext cx="3784094" cy="3346704"/>
          </a:xfrm>
          <a:prstGeom prst="rect">
            <a:avLst/>
          </a:prstGeom>
        </p:spPr>
      </p:pic>
    </p:spTree>
    <p:extLst>
      <p:ext uri="{BB962C8B-B14F-4D97-AF65-F5344CB8AC3E}">
        <p14:creationId xmlns:p14="http://schemas.microsoft.com/office/powerpoint/2010/main" val="4144175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A8057AA3-BCF6-BFA5-D035-925B87CE9083}"/>
              </a:ext>
            </a:extLst>
          </p:cNvPr>
          <p:cNvPicPr>
            <a:picLocks noChangeAspect="1"/>
          </p:cNvPicPr>
          <p:nvPr/>
        </p:nvPicPr>
        <p:blipFill rotWithShape="1">
          <a:blip r:embed="rId2">
            <a:extLst>
              <a:ext uri="{28A0092B-C50C-407E-A947-70E740481C1C}">
                <a14:useLocalDpi xmlns:a14="http://schemas.microsoft.com/office/drawing/2010/main" val="0"/>
              </a:ext>
            </a:extLst>
          </a:blip>
          <a:srcRect r="5005"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descr="Ein Bild, das Person, Tänzer, Sport enthält.&#10;&#10;Automatisch generierte Beschreibung">
            <a:extLst>
              <a:ext uri="{FF2B5EF4-FFF2-40B4-BE49-F238E27FC236}">
                <a16:creationId xmlns:a16="http://schemas.microsoft.com/office/drawing/2014/main" id="{D2903EF9-6E77-84EC-603B-D48BBCC5FB53}"/>
              </a:ext>
            </a:extLst>
          </p:cNvPr>
          <p:cNvPicPr>
            <a:picLocks noChangeAspect="1"/>
          </p:cNvPicPr>
          <p:nvPr/>
        </p:nvPicPr>
        <p:blipFill rotWithShape="1">
          <a:blip r:embed="rId3">
            <a:extLst>
              <a:ext uri="{28A0092B-C50C-407E-A947-70E740481C1C}">
                <a14:useLocalDpi xmlns:a14="http://schemas.microsoft.com/office/drawing/2010/main" val="0"/>
              </a:ext>
            </a:extLst>
          </a:blip>
          <a:srcRect t="21983" r="-2" b="9646"/>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descr="Ein Bild, das Person, Gruppe, Personen, stehend enthält.&#10;&#10;Automatisch generierte Beschreibung">
            <a:extLst>
              <a:ext uri="{FF2B5EF4-FFF2-40B4-BE49-F238E27FC236}">
                <a16:creationId xmlns:a16="http://schemas.microsoft.com/office/drawing/2014/main" id="{6A039B73-F864-0428-0DDA-153B3B057D1E}"/>
              </a:ext>
            </a:extLst>
          </p:cNvPr>
          <p:cNvPicPr>
            <a:picLocks noChangeAspect="1"/>
          </p:cNvPicPr>
          <p:nvPr/>
        </p:nvPicPr>
        <p:blipFill rotWithShape="1">
          <a:blip r:embed="rId4">
            <a:extLst>
              <a:ext uri="{28A0092B-C50C-407E-A947-70E740481C1C}">
                <a14:useLocalDpi xmlns:a14="http://schemas.microsoft.com/office/drawing/2010/main" val="0"/>
              </a:ext>
            </a:extLst>
          </a:blip>
          <a:srcRect l="27473" r="13191" b="-1"/>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1188450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enthält.&#10;&#10;Automatisch generierte Beschreibung">
            <a:extLst>
              <a:ext uri="{FF2B5EF4-FFF2-40B4-BE49-F238E27FC236}">
                <a16:creationId xmlns:a16="http://schemas.microsoft.com/office/drawing/2014/main" id="{2C8F9A00-1F0C-89E0-2DC9-60F246D9DDB2}"/>
              </a:ext>
            </a:extLst>
          </p:cNvPr>
          <p:cNvPicPr>
            <a:picLocks noChangeAspect="1"/>
          </p:cNvPicPr>
          <p:nvPr/>
        </p:nvPicPr>
        <p:blipFill rotWithShape="1">
          <a:blip r:embed="rId2">
            <a:extLst>
              <a:ext uri="{28A0092B-C50C-407E-A947-70E740481C1C}">
                <a14:useLocalDpi xmlns:a14="http://schemas.microsoft.com/office/drawing/2010/main" val="0"/>
              </a:ext>
            </a:extLst>
          </a:blip>
          <a:srcRect l="39710" r="2005" b="-1"/>
          <a:stretch/>
        </p:blipFill>
        <p:spPr>
          <a:xfrm>
            <a:off x="20" y="10"/>
            <a:ext cx="5988150" cy="6857990"/>
          </a:xfrm>
          <a:prstGeom prst="rect">
            <a:avLst/>
          </a:prstGeom>
        </p:spPr>
      </p:pic>
      <p:pic>
        <p:nvPicPr>
          <p:cNvPr id="5" name="Grafik 4">
            <a:extLst>
              <a:ext uri="{FF2B5EF4-FFF2-40B4-BE49-F238E27FC236}">
                <a16:creationId xmlns:a16="http://schemas.microsoft.com/office/drawing/2014/main" id="{E9AE99BF-BAF7-1548-08D6-5415A4AAE71D}"/>
              </a:ext>
            </a:extLst>
          </p:cNvPr>
          <p:cNvPicPr>
            <a:picLocks noChangeAspect="1"/>
          </p:cNvPicPr>
          <p:nvPr/>
        </p:nvPicPr>
        <p:blipFill rotWithShape="1">
          <a:blip r:embed="rId3">
            <a:extLst>
              <a:ext uri="{28A0092B-C50C-407E-A947-70E740481C1C}">
                <a14:useLocalDpi xmlns:a14="http://schemas.microsoft.com/office/drawing/2010/main" val="0"/>
              </a:ext>
            </a:extLst>
          </a:blip>
          <a:srcRect l="21988" r="2535" b="-4"/>
          <a:stretch/>
        </p:blipFill>
        <p:spPr>
          <a:xfrm>
            <a:off x="6121908" y="1"/>
            <a:ext cx="3784092" cy="3346704"/>
          </a:xfrm>
          <a:prstGeom prst="rect">
            <a:avLst/>
          </a:prstGeom>
        </p:spPr>
      </p:pic>
      <p:pic>
        <p:nvPicPr>
          <p:cNvPr id="3" name="Grafik 2" descr="Ein Bild, das Text, Tisch, drinnen, Person enthält.&#10;&#10;Automatisch generierte Beschreibung">
            <a:extLst>
              <a:ext uri="{FF2B5EF4-FFF2-40B4-BE49-F238E27FC236}">
                <a16:creationId xmlns:a16="http://schemas.microsoft.com/office/drawing/2014/main" id="{55748612-0355-F720-F782-0EF5E646DD5C}"/>
              </a:ext>
            </a:extLst>
          </p:cNvPr>
          <p:cNvPicPr>
            <a:picLocks noChangeAspect="1"/>
          </p:cNvPicPr>
          <p:nvPr/>
        </p:nvPicPr>
        <p:blipFill rotWithShape="1">
          <a:blip r:embed="rId4">
            <a:extLst>
              <a:ext uri="{28A0092B-C50C-407E-A947-70E740481C1C}">
                <a14:useLocalDpi xmlns:a14="http://schemas.microsoft.com/office/drawing/2010/main" val="0"/>
              </a:ext>
            </a:extLst>
          </a:blip>
          <a:srcRect r="24523" b="-4"/>
          <a:stretch/>
        </p:blipFill>
        <p:spPr>
          <a:xfrm>
            <a:off x="6121906" y="3511296"/>
            <a:ext cx="3784094" cy="3346704"/>
          </a:xfrm>
          <a:prstGeom prst="rect">
            <a:avLst/>
          </a:prstGeom>
        </p:spPr>
      </p:pic>
    </p:spTree>
    <p:extLst>
      <p:ext uri="{BB962C8B-B14F-4D97-AF65-F5344CB8AC3E}">
        <p14:creationId xmlns:p14="http://schemas.microsoft.com/office/powerpoint/2010/main" val="29655900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56</TotalTime>
  <Words>5436</Words>
  <Application>Microsoft Macintosh PowerPoint</Application>
  <PresentationFormat>A4 Paper (210x297 mm)</PresentationFormat>
  <Paragraphs>100</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DengXian (Body)</vt: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Bai, Zehui</dc:creator>
  <cp:lastModifiedBy>Zehui Bai</cp:lastModifiedBy>
  <cp:revision>15</cp:revision>
  <cp:lastPrinted>2024-10-25T16:55:49Z</cp:lastPrinted>
  <dcterms:created xsi:type="dcterms:W3CDTF">2024-07-11T19:33:48Z</dcterms:created>
  <dcterms:modified xsi:type="dcterms:W3CDTF">2024-10-25T17:07:13Z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3fbf10-3297-4327-bf73-27d15f2d6bd0_Enabled">
    <vt:lpwstr>true</vt:lpwstr>
  </property>
  <property fmtid="{D5CDD505-2E9C-101B-9397-08002B2CF9AE}" pid="3" name="MSIP_Label_e33fbf10-3297-4327-bf73-27d15f2d6bd0_SetDate">
    <vt:lpwstr>2024-07-11T19:36:05Z</vt:lpwstr>
  </property>
  <property fmtid="{D5CDD505-2E9C-101B-9397-08002B2CF9AE}" pid="4" name="MSIP_Label_e33fbf10-3297-4327-bf73-27d15f2d6bd0_Method">
    <vt:lpwstr>Standard</vt:lpwstr>
  </property>
  <property fmtid="{D5CDD505-2E9C-101B-9397-08002B2CF9AE}" pid="5" name="MSIP_Label_e33fbf10-3297-4327-bf73-27d15f2d6bd0_Name">
    <vt:lpwstr>Confidential – Any Recipient Only</vt:lpwstr>
  </property>
  <property fmtid="{D5CDD505-2E9C-101B-9397-08002B2CF9AE}" pid="6" name="MSIP_Label_e33fbf10-3297-4327-bf73-27d15f2d6bd0_SiteId">
    <vt:lpwstr>06fe4af5-9412-436c-acdb-444ee0010489</vt:lpwstr>
  </property>
  <property fmtid="{D5CDD505-2E9C-101B-9397-08002B2CF9AE}" pid="7" name="MSIP_Label_e33fbf10-3297-4327-bf73-27d15f2d6bd0_ActionId">
    <vt:lpwstr>e9c86c4f-0358-434c-9bdd-a2c2656a6b33</vt:lpwstr>
  </property>
  <property fmtid="{D5CDD505-2E9C-101B-9397-08002B2CF9AE}" pid="8" name="MSIP_Label_e33fbf10-3297-4327-bf73-27d15f2d6bd0_ContentBits">
    <vt:lpwstr>0</vt:lpwstr>
  </property>
</Properties>
</file>